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sldIdLst>
    <p:sldId id="281" r:id="rId2"/>
    <p:sldId id="256" r:id="rId3"/>
    <p:sldId id="257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70" r:id="rId13"/>
    <p:sldId id="260" r:id="rId14"/>
    <p:sldId id="258" r:id="rId15"/>
    <p:sldId id="272" r:id="rId16"/>
    <p:sldId id="280" r:id="rId17"/>
    <p:sldId id="274" r:id="rId18"/>
    <p:sldId id="259" r:id="rId19"/>
    <p:sldId id="275" r:id="rId20"/>
    <p:sldId id="277" r:id="rId21"/>
    <p:sldId id="278" r:id="rId22"/>
    <p:sldId id="282" r:id="rId23"/>
    <p:sldId id="283" r:id="rId24"/>
    <p:sldId id="284" r:id="rId25"/>
    <p:sldId id="285" r:id="rId26"/>
  </p:sldIdLst>
  <p:sldSz cx="12192000" cy="6858000"/>
  <p:notesSz cx="6858000" cy="9144000"/>
  <p:embeddedFontLst>
    <p:embeddedFont>
      <p:font typeface="KoPubDotum Bold" panose="020B0600000101010101" charset="-127"/>
      <p:bold r:id="rId27"/>
    </p:embeddedFont>
    <p:embeddedFont>
      <p:font typeface="KOPUBDOTUM LIGHT" panose="020B0600000101010101" charset="-127"/>
      <p:regular r:id="rId28"/>
    </p:embeddedFont>
    <p:embeddedFont>
      <p:font typeface="KoPubDotum Medium" panose="020B0600000101010101" charset="-127"/>
      <p:regular r:id="rId29"/>
    </p:embeddedFont>
    <p:embeddedFont>
      <p:font typeface="Bahnschrift SemiBold" panose="020B0502040204020203" pitchFamily="34" charset="0"/>
      <p:bold r:id="rId30"/>
    </p:embeddedFont>
    <p:embeddedFont>
      <p:font typeface="Calibri" panose="020F0502020204030204" pitchFamily="34" charset="0"/>
      <p:regular r:id="rId31"/>
      <p:bold r:id="rId32"/>
      <p:italic r:id="rId33"/>
      <p:boldItalic r:id="rId34"/>
    </p:embeddedFont>
    <p:embeddedFont>
      <p:font typeface="Calibri Light" panose="020F0302020204030204" pitchFamily="34" charset="0"/>
      <p:regular r:id="rId35"/>
      <p:italic r:id="rId36"/>
    </p:embeddedFont>
  </p:embeddedFontLst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F0E70"/>
    <a:srgbClr val="9D9D9D"/>
    <a:srgbClr val="1515AF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561"/>
    <p:restoredTop sz="96327"/>
  </p:normalViewPr>
  <p:slideViewPr>
    <p:cSldViewPr snapToGrid="0" snapToObjects="1">
      <p:cViewPr varScale="1">
        <p:scale>
          <a:sx n="45" d="100"/>
          <a:sy n="45" d="100"/>
        </p:scale>
        <p:origin x="62" y="93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E2F2D4-5DA1-7831-27F2-AD760A3E78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76A82FB-9BC0-4586-F7DB-874836167C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D6EB677-C878-5E25-5B38-5A897DC931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DE514-4A98-0C46-8353-9A675BEC1961}" type="datetimeFigureOut">
              <a:t>2022-06-04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32835A8-E067-EE81-ED6F-D90EC31FD8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9AD8036-A237-C0C9-8818-BC36C5621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B9501-7C94-C844-9E7F-01C860198511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91967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696A63-B6AA-E5D0-7A02-86FCC59FB8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EFB10CA-4968-6B1C-EE04-DA448F763D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23BB00-AFFE-9083-970A-E39B0060D0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DE514-4A98-0C46-8353-9A675BEC1961}" type="datetimeFigureOut">
              <a:t>2022-06-04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7829839-696A-E57D-AC8E-486A5BC3F1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E5B36AB-ACEC-BF23-3036-6D2557380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B9501-7C94-C844-9E7F-01C860198511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937862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6A1C5AE-3F17-BACC-547D-E6804B546C1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75F4E75-EB86-46EF-F592-82AE346442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9B1645D-4001-D33D-3D29-EB92A88D9E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DE514-4A98-0C46-8353-9A675BEC1961}" type="datetimeFigureOut">
              <a:t>2022-06-04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9E869B8-E732-79DC-F5ED-C86D3FC38E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38CEEB1-CCFE-22F9-1444-046044B041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B9501-7C94-C844-9E7F-01C860198511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177694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9E797C-6D47-919E-5066-5DA54C83FF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B9B1061-0B33-B744-D9A1-54E9096175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D4194EE-4596-4E78-48A1-77E9517F71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DE514-4A98-0C46-8353-9A675BEC1961}" type="datetimeFigureOut">
              <a:t>2022-06-04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7858D36-8A1F-36F7-83F4-8CAF86E1D5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3FF456E-8DB2-E134-411C-C84FE956E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B9501-7C94-C844-9E7F-01C860198511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753180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DE42E9-65A4-074B-2DE4-C628996218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BF757CD-6D78-0A91-57D6-FAA22EFDCF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62741A9-5AEE-0103-704E-EEADE543FB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DE514-4A98-0C46-8353-9A675BEC1961}" type="datetimeFigureOut">
              <a:t>2022-06-04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ED5FCE7-2FE2-57A1-58C3-367622B471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7838A6A-FF7E-06CD-6D2B-E6812523C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B9501-7C94-C844-9E7F-01C860198511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02307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98EA95-D68D-530E-5535-8821A0931A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4AFC35E-D597-5222-F2A8-ACF9E1593A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1197ABE-665D-35C9-C262-ECC0386A95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A920244-D84D-8A0A-7FDB-B15EB45CE7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DE514-4A98-0C46-8353-9A675BEC1961}" type="datetimeFigureOut">
              <a:t>2022-06-04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BD82C3D-DF3E-92A2-2A87-C3844C7D11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A5772D9-3A0D-4360-2412-DC7FF0153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B9501-7C94-C844-9E7F-01C860198511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8609054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5A0522-B435-843F-A848-2AEE3B6274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217FF57-F6C8-96CF-BF1C-33486E45AA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A54DFAC-4599-2BCE-3E41-2940DA0E27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7D85EF8-3132-92B4-775C-830AD5D1E1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6FCE67B-7190-3E2B-B7E5-74C24204B0F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9256579-A0C5-72F6-DAAC-55056C00DB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DE514-4A98-0C46-8353-9A675BEC1961}" type="datetimeFigureOut">
              <a:t>2022-06-04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2CFB60C-B733-62B2-1AAC-1F8F97A443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E166DC1-A293-B619-C099-DEBBEE50DC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B9501-7C94-C844-9E7F-01C860198511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827790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EFA63E-0D63-E3A8-3FCE-177B2A75F7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BCEBF99-E828-0505-5122-FDB9015B8E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DE514-4A98-0C46-8353-9A675BEC1961}" type="datetimeFigureOut">
              <a:t>2022-06-04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71EA50B-BBF1-C0DF-B615-7FA749A1D1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FA04CD2-BEE5-B7BF-406C-959D115DD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B9501-7C94-C844-9E7F-01C860198511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913331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C168C0A-2B79-CFC9-98EA-E21AE6435C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DE514-4A98-0C46-8353-9A675BEC1961}" type="datetimeFigureOut">
              <a:t>2022-06-04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C07E2DC-8015-FE25-74E7-326627986A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33D3472-7D88-6EE5-7E08-6F46DD313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B9501-7C94-C844-9E7F-01C860198511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399345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5976EB-D3C8-1D0F-DD27-ED33EB51C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74066F7-B408-A416-573B-871E5F0D14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85B1CA4-5B29-1903-E7D8-87F9E85CDF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0D85F92-D13D-AA79-928A-3D695530F0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DE514-4A98-0C46-8353-9A675BEC1961}" type="datetimeFigureOut">
              <a:t>2022-06-04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2D98442-668B-4FB3-C5AB-0B86112A19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3889DD0-8729-85A2-33E9-3AB9BB29F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B9501-7C94-C844-9E7F-01C860198511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719508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541613-0FF4-BF5D-649F-6AAA6606AA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EF4DFFC-B28E-4220-705C-C309FC0B1B1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9A43F3D-773C-80E0-2178-83AAE4E316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4CE6134-6C2D-7C87-5C63-CE127D198E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DE514-4A98-0C46-8353-9A675BEC1961}" type="datetimeFigureOut">
              <a:t>2022-06-04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88BAA0A-DF65-322F-CD54-E15985A75F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E26EC42-659B-AEEF-53EF-0F9E976E8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B9501-7C94-C844-9E7F-01C860198511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414466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DF0F6B6-2946-5461-A197-AD861F9B0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CD86814-D939-9279-43F4-5F9A630B0E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0308026-B077-54A7-AFE0-D0200C78A5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7DE514-4A98-0C46-8353-9A675BEC1961}" type="datetimeFigureOut">
              <a:t>2022-06-04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C892C40-9CB8-6239-D054-472845631A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58FA18E-5A39-2723-50BF-3D21D2EC88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2B9501-7C94-C844-9E7F-01C860198511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373234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2.png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.pn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.png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1.png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3F80408-CEB7-B6AB-269B-3D41452DB4F4}"/>
              </a:ext>
            </a:extLst>
          </p:cNvPr>
          <p:cNvSpPr/>
          <p:nvPr/>
        </p:nvSpPr>
        <p:spPr>
          <a:xfrm>
            <a:off x="0" y="1"/>
            <a:ext cx="12192000" cy="6151417"/>
          </a:xfrm>
          <a:prstGeom prst="rect">
            <a:avLst/>
          </a:prstGeom>
          <a:solidFill>
            <a:srgbClr val="0F0F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12C2B7E-5BA4-0E73-961A-700A4889908D}"/>
              </a:ext>
            </a:extLst>
          </p:cNvPr>
          <p:cNvSpPr/>
          <p:nvPr/>
        </p:nvSpPr>
        <p:spPr>
          <a:xfrm>
            <a:off x="0" y="6151418"/>
            <a:ext cx="12192000" cy="7065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7FF96254-4C22-696E-AD98-2A8FF6322FD7}"/>
              </a:ext>
            </a:extLst>
          </p:cNvPr>
          <p:cNvGrpSpPr/>
          <p:nvPr/>
        </p:nvGrpSpPr>
        <p:grpSpPr>
          <a:xfrm>
            <a:off x="440745" y="2213935"/>
            <a:ext cx="11310509" cy="1876785"/>
            <a:chOff x="474053" y="2201212"/>
            <a:chExt cx="11310509" cy="187678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87BB1C5-C375-E81A-668D-0B56B9BA4F49}"/>
                </a:ext>
              </a:extLst>
            </p:cNvPr>
            <p:cNvSpPr txBox="1"/>
            <p:nvPr/>
          </p:nvSpPr>
          <p:spPr>
            <a:xfrm>
              <a:off x="474053" y="2201212"/>
              <a:ext cx="11310509" cy="132343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4000" b="1" dirty="0">
                  <a:solidFill>
                    <a:schemeClr val="bg1"/>
                  </a:solidFill>
                  <a:latin typeface="KoPubDotum Bold" pitchFamily="2" charset="-127"/>
                  <a:ea typeface="KoPubDotum Bold" pitchFamily="2" charset="-127"/>
                  <a:cs typeface="HELVETICA NEUE MEDIUM" panose="02000503000000020004" pitchFamily="2" charset="0"/>
                </a:rPr>
                <a:t>Deep Learning for Image Classification</a:t>
              </a:r>
              <a:br>
                <a:rPr lang="en-US" altLang="ko-KR" sz="4000" b="1" dirty="0">
                  <a:solidFill>
                    <a:schemeClr val="bg1"/>
                  </a:solidFill>
                  <a:latin typeface="KoPubDotum Bold" pitchFamily="2" charset="-127"/>
                  <a:ea typeface="KoPubDotum Bold" pitchFamily="2" charset="-127"/>
                  <a:cs typeface="HELVETICA NEUE MEDIUM" panose="02000503000000020004" pitchFamily="2" charset="0"/>
                </a:rPr>
              </a:br>
              <a:r>
                <a:rPr lang="en-US" altLang="ko-KR" sz="4000" b="1" dirty="0">
                  <a:solidFill>
                    <a:schemeClr val="bg1"/>
                  </a:solidFill>
                  <a:latin typeface="KoPubDotum Bold" pitchFamily="2" charset="-127"/>
                  <a:ea typeface="KoPubDotum Bold" pitchFamily="2" charset="-127"/>
                  <a:cs typeface="HELVETICA NEUE MEDIUM" panose="02000503000000020004" pitchFamily="2" charset="0"/>
                </a:rPr>
                <a:t>with EM Algorithms</a:t>
              </a:r>
              <a:endParaRPr lang="ko-KR" altLang="en-US" sz="4000" b="1" dirty="0">
                <a:solidFill>
                  <a:schemeClr val="bg1"/>
                </a:solidFill>
                <a:latin typeface="KoPubDotum Bold" pitchFamily="2" charset="-127"/>
                <a:ea typeface="KoPubDotum Bold" pitchFamily="2" charset="-127"/>
                <a:cs typeface="HELVETICA NEUE MEDIUM" panose="02000503000000020004" pitchFamily="2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BBD1472-2561-4BDC-E47E-FCAAE9338BA1}"/>
                </a:ext>
              </a:extLst>
            </p:cNvPr>
            <p:cNvSpPr txBox="1"/>
            <p:nvPr/>
          </p:nvSpPr>
          <p:spPr>
            <a:xfrm>
              <a:off x="474053" y="3677887"/>
              <a:ext cx="3567002" cy="4001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2000" b="1" dirty="0">
                  <a:solidFill>
                    <a:schemeClr val="bg1"/>
                  </a:solidFill>
                  <a:latin typeface="KoPubDotum Bold" pitchFamily="2" charset="-127"/>
                  <a:ea typeface="KoPubDotum Bold" pitchFamily="2" charset="-127"/>
                  <a:cs typeface="Helvetica Neue Medium" panose="02000503000000020004" pitchFamily="2" charset="0"/>
                </a:rPr>
                <a:t>TEAM#2 </a:t>
              </a:r>
              <a:r>
                <a:rPr lang="ko-KR" altLang="en-US" sz="2000" b="1" dirty="0">
                  <a:solidFill>
                    <a:schemeClr val="bg1"/>
                  </a:solidFill>
                  <a:latin typeface="KoPubDotum Bold" pitchFamily="2" charset="-127"/>
                  <a:ea typeface="KoPubDotum Bold" pitchFamily="2" charset="-127"/>
                  <a:cs typeface="Helvetica Neue Medium" panose="02000503000000020004" pitchFamily="2" charset="0"/>
                </a:rPr>
                <a:t>송현섭</a:t>
              </a:r>
              <a:r>
                <a:rPr lang="en-US" altLang="ko-KR" sz="2000" b="1" dirty="0">
                  <a:solidFill>
                    <a:schemeClr val="bg1"/>
                  </a:solidFill>
                  <a:latin typeface="KoPubDotum Bold" pitchFamily="2" charset="-127"/>
                  <a:ea typeface="KoPubDotum Bold" pitchFamily="2" charset="-127"/>
                  <a:cs typeface="Helvetica Neue Medium" panose="02000503000000020004" pitchFamily="2" charset="0"/>
                </a:rPr>
                <a:t>,</a:t>
              </a:r>
              <a:r>
                <a:rPr lang="ko-KR" altLang="en-US" sz="2000" b="1" dirty="0">
                  <a:solidFill>
                    <a:schemeClr val="bg1"/>
                  </a:solidFill>
                  <a:latin typeface="KoPubDotum Bold" pitchFamily="2" charset="-127"/>
                  <a:ea typeface="KoPubDotum Bold" pitchFamily="2" charset="-127"/>
                  <a:cs typeface="Helvetica Neue Medium" panose="02000503000000020004" pitchFamily="2" charset="0"/>
                </a:rPr>
                <a:t> 이시현</a:t>
              </a:r>
              <a:r>
                <a:rPr lang="en-US" altLang="ko-KR" sz="2000" b="1" dirty="0">
                  <a:solidFill>
                    <a:schemeClr val="bg1"/>
                  </a:solidFill>
                  <a:latin typeface="KoPubDotum Bold" pitchFamily="2" charset="-127"/>
                  <a:ea typeface="KoPubDotum Bold" pitchFamily="2" charset="-127"/>
                  <a:cs typeface="Helvetica Neue Medium" panose="02000503000000020004" pitchFamily="2" charset="0"/>
                </a:rPr>
                <a:t>,</a:t>
              </a:r>
              <a:r>
                <a:rPr lang="ko-KR" altLang="en-US" sz="2000" b="1" dirty="0">
                  <a:solidFill>
                    <a:schemeClr val="bg1"/>
                  </a:solidFill>
                  <a:latin typeface="KoPubDotum Bold" pitchFamily="2" charset="-127"/>
                  <a:ea typeface="KoPubDotum Bold" pitchFamily="2" charset="-127"/>
                  <a:cs typeface="Helvetica Neue Medium" panose="02000503000000020004" pitchFamily="2" charset="0"/>
                </a:rPr>
                <a:t> 박민준</a:t>
              </a:r>
            </a:p>
          </p:txBody>
        </p:sp>
      </p:grpSp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92AA9EC0-C983-8E78-41F4-D611F3E33F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317" y="6288798"/>
            <a:ext cx="3419651" cy="431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8232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7D7E204-4829-D54B-DE88-1B36C93D9E63}"/>
              </a:ext>
            </a:extLst>
          </p:cNvPr>
          <p:cNvSpPr/>
          <p:nvPr/>
        </p:nvSpPr>
        <p:spPr>
          <a:xfrm>
            <a:off x="0" y="6151418"/>
            <a:ext cx="12192000" cy="706582"/>
          </a:xfrm>
          <a:prstGeom prst="rect">
            <a:avLst/>
          </a:prstGeom>
          <a:solidFill>
            <a:srgbClr val="0F0F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75ED9685-C98D-24E2-79C9-09004C390A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316" y="6288798"/>
            <a:ext cx="3419651" cy="43182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3F7BAD3-B050-1315-832C-53881F6BA472}"/>
              </a:ext>
            </a:extLst>
          </p:cNvPr>
          <p:cNvSpPr txBox="1"/>
          <p:nvPr/>
        </p:nvSpPr>
        <p:spPr>
          <a:xfrm>
            <a:off x="247650" y="247650"/>
            <a:ext cx="6422091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dirty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CNN – AlphaLayer</a:t>
            </a:r>
            <a:endParaRPr lang="ko-KR" altLang="en-US" sz="3200" dirty="0">
              <a:latin typeface="Helvetica Neue Medium" panose="02000503000000020004" pitchFamily="2" charset="0"/>
              <a:ea typeface="KoPubDotum Bold" pitchFamily="2" charset="-127"/>
              <a:cs typeface="Helvetica Neue Medium" panose="02000503000000020004" pitchFamily="2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907A29F-0AAD-81C8-FD23-0BE6C0435D39}"/>
              </a:ext>
            </a:extLst>
          </p:cNvPr>
          <p:cNvSpPr/>
          <p:nvPr/>
        </p:nvSpPr>
        <p:spPr>
          <a:xfrm>
            <a:off x="0" y="0"/>
            <a:ext cx="247650" cy="247650"/>
          </a:xfrm>
          <a:prstGeom prst="rect">
            <a:avLst/>
          </a:prstGeom>
          <a:solidFill>
            <a:srgbClr val="0F0F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C38BE7-273F-3EEB-BAC4-9AC92FE549E1}"/>
              </a:ext>
            </a:extLst>
          </p:cNvPr>
          <p:cNvSpPr txBox="1"/>
          <p:nvPr/>
        </p:nvSpPr>
        <p:spPr>
          <a:xfrm>
            <a:off x="467315" y="1500562"/>
            <a:ext cx="11325291" cy="508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2400" dirty="0">
                <a:solidFill>
                  <a:srgbClr val="0F0E70"/>
                </a:solidFill>
                <a:latin typeface="KoPubDotum Light" pitchFamily="2" charset="-127"/>
                <a:ea typeface="KoPubDotum Light" pitchFamily="2" charset="-127"/>
              </a:rPr>
              <a:t>Through the previous results, a lot of layer doesn’t guarantee good performance</a:t>
            </a:r>
            <a:endParaRPr lang="ko-KR" altLang="en-US" sz="2400" dirty="0">
              <a:solidFill>
                <a:srgbClr val="0F0E70"/>
              </a:solidFill>
              <a:latin typeface="KoPubDotum Light" pitchFamily="2" charset="-127"/>
              <a:ea typeface="KoPubDotum Light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89D160C-7F6E-DB31-3686-6373AAFEFF98}"/>
              </a:ext>
            </a:extLst>
          </p:cNvPr>
          <p:cNvSpPr txBox="1"/>
          <p:nvPr/>
        </p:nvSpPr>
        <p:spPr>
          <a:xfrm>
            <a:off x="467315" y="3354615"/>
            <a:ext cx="9338837" cy="9518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2400" b="1" dirty="0">
                <a:solidFill>
                  <a:srgbClr val="0F0E70"/>
                </a:solidFill>
                <a:latin typeface="KoPubDotum Bold" pitchFamily="2" charset="-127"/>
                <a:ea typeface="KoPubDotum Bold" pitchFamily="2" charset="-127"/>
              </a:rPr>
              <a:t>Adding feature</a:t>
            </a:r>
            <a:r>
              <a:rPr lang="en-US" altLang="ko-KR" sz="2400" dirty="0">
                <a:solidFill>
                  <a:srgbClr val="0F0E70"/>
                </a:solidFill>
                <a:latin typeface="KoPubDotum Light" pitchFamily="2" charset="-127"/>
                <a:ea typeface="KoPubDotum Light" pitchFamily="2" charset="-127"/>
              </a:rPr>
              <a:t> that </a:t>
            </a:r>
            <a:r>
              <a:rPr lang="en-US" altLang="ko-KR" sz="2400" b="1" dirty="0">
                <a:solidFill>
                  <a:srgbClr val="0F0E70"/>
                </a:solidFill>
                <a:latin typeface="KoPubDotum Bold" pitchFamily="2" charset="-127"/>
                <a:ea typeface="KoPubDotum Bold" pitchFamily="2" charset="-127"/>
              </a:rPr>
              <a:t>similar origin image</a:t>
            </a:r>
            <a:r>
              <a:rPr lang="en-US" altLang="ko-KR" sz="2400" dirty="0">
                <a:solidFill>
                  <a:srgbClr val="0F0E70"/>
                </a:solidFill>
                <a:latin typeface="KoPubDotum Light" pitchFamily="2" charset="-127"/>
                <a:ea typeface="KoPubDotum Light" pitchFamily="2" charset="-127"/>
              </a:rPr>
              <a:t> to output feature will help</a:t>
            </a:r>
            <a:br>
              <a:rPr lang="en-US" altLang="ko-KR" sz="2400" dirty="0">
                <a:solidFill>
                  <a:srgbClr val="0F0E70"/>
                </a:solidFill>
                <a:latin typeface="KoPubDotum Light" pitchFamily="2" charset="-127"/>
                <a:ea typeface="KoPubDotum Light" pitchFamily="2" charset="-127"/>
              </a:rPr>
            </a:br>
            <a:r>
              <a:rPr lang="en-US" altLang="ko-KR" sz="2400" dirty="0">
                <a:solidFill>
                  <a:srgbClr val="0F0E70"/>
                </a:solidFill>
                <a:latin typeface="KoPubDotum Light" pitchFamily="2" charset="-127"/>
                <a:ea typeface="KoPubDotum Light" pitchFamily="2" charset="-127"/>
              </a:rPr>
              <a:t>improve performance</a:t>
            </a:r>
            <a:endParaRPr lang="ko-KR" altLang="en-US" sz="2400" dirty="0">
              <a:solidFill>
                <a:srgbClr val="0F0E70"/>
              </a:solidFill>
              <a:latin typeface="KoPubDotum Light" pitchFamily="2" charset="-127"/>
              <a:ea typeface="KoPubDotum Light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E34973C-099D-7CAE-3A65-47DA24642649}"/>
              </a:ext>
            </a:extLst>
          </p:cNvPr>
          <p:cNvSpPr txBox="1"/>
          <p:nvPr/>
        </p:nvSpPr>
        <p:spPr>
          <a:xfrm>
            <a:off x="247650" y="2694015"/>
            <a:ext cx="2724119" cy="523220"/>
          </a:xfrm>
          <a:prstGeom prst="rect">
            <a:avLst/>
          </a:prstGeom>
          <a:solidFill>
            <a:srgbClr val="0F0F70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KoPubDotum Medium" pitchFamily="2" charset="-127"/>
                <a:ea typeface="KoPubDotum Medium" pitchFamily="2" charset="-127"/>
                <a:cs typeface="Helvetica Neue Medium" panose="02000503000000020004" pitchFamily="2" charset="0"/>
              </a:rPr>
              <a:t>Hypothesis</a:t>
            </a:r>
            <a:endParaRPr lang="ko-KR" altLang="en-US" sz="2000" dirty="0">
              <a:solidFill>
                <a:schemeClr val="bg1"/>
              </a:solidFill>
              <a:latin typeface="KoPubDotum Medium" pitchFamily="2" charset="-127"/>
              <a:ea typeface="KoPubDotum Medium" pitchFamily="2" charset="-127"/>
              <a:cs typeface="Helvetica Neue Medium" panose="02000503000000020004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9CE92A2-62E3-CAE5-64E1-5CE5A4E57BB5}"/>
              </a:ext>
            </a:extLst>
          </p:cNvPr>
          <p:cNvSpPr txBox="1"/>
          <p:nvPr/>
        </p:nvSpPr>
        <p:spPr>
          <a:xfrm>
            <a:off x="7527836" y="4589281"/>
            <a:ext cx="3933695" cy="508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2400" b="1" dirty="0">
                <a:solidFill>
                  <a:srgbClr val="0F0E70"/>
                </a:solidFill>
                <a:latin typeface="KoPubDotum Bold" pitchFamily="2" charset="-127"/>
                <a:ea typeface="KoPubDotum Bold" pitchFamily="2" charset="-127"/>
              </a:rPr>
              <a:t>Replenish lost information</a:t>
            </a:r>
            <a:endParaRPr lang="ko-KR" altLang="en-US" sz="2400" dirty="0">
              <a:solidFill>
                <a:srgbClr val="0F0E70"/>
              </a:solidFill>
              <a:latin typeface="KoPubDotum Light" pitchFamily="2" charset="-127"/>
              <a:ea typeface="KoPubDotum Light" pitchFamily="2" charset="-127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DCF42EC2-3048-8B2B-FE3D-997893D55791}"/>
              </a:ext>
            </a:extLst>
          </p:cNvPr>
          <p:cNvCxnSpPr>
            <a:cxnSpLocks/>
          </p:cNvCxnSpPr>
          <p:nvPr/>
        </p:nvCxnSpPr>
        <p:spPr>
          <a:xfrm>
            <a:off x="4358749" y="4887723"/>
            <a:ext cx="2840159" cy="0"/>
          </a:xfrm>
          <a:prstGeom prst="straightConnector1">
            <a:avLst/>
          </a:prstGeom>
          <a:ln w="76200">
            <a:solidFill>
              <a:srgbClr val="0F0F7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31139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7D7E204-4829-D54B-DE88-1B36C93D9E63}"/>
              </a:ext>
            </a:extLst>
          </p:cNvPr>
          <p:cNvSpPr/>
          <p:nvPr/>
        </p:nvSpPr>
        <p:spPr>
          <a:xfrm>
            <a:off x="0" y="6151418"/>
            <a:ext cx="12192000" cy="706582"/>
          </a:xfrm>
          <a:prstGeom prst="rect">
            <a:avLst/>
          </a:prstGeom>
          <a:solidFill>
            <a:srgbClr val="0F0F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75ED9685-C98D-24E2-79C9-09004C390A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316" y="6288798"/>
            <a:ext cx="3419651" cy="43182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3F7BAD3-B050-1315-832C-53881F6BA472}"/>
              </a:ext>
            </a:extLst>
          </p:cNvPr>
          <p:cNvSpPr txBox="1"/>
          <p:nvPr/>
        </p:nvSpPr>
        <p:spPr>
          <a:xfrm>
            <a:off x="247650" y="247650"/>
            <a:ext cx="6422091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dirty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CNN – AlphaLayer</a:t>
            </a:r>
            <a:endParaRPr lang="ko-KR" altLang="en-US" sz="3200" dirty="0">
              <a:latin typeface="Helvetica Neue Medium" panose="02000503000000020004" pitchFamily="2" charset="0"/>
              <a:ea typeface="KoPubDotum Bold" pitchFamily="2" charset="-127"/>
              <a:cs typeface="Helvetica Neue Medium" panose="02000503000000020004" pitchFamily="2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907A29F-0AAD-81C8-FD23-0BE6C0435D39}"/>
              </a:ext>
            </a:extLst>
          </p:cNvPr>
          <p:cNvSpPr/>
          <p:nvPr/>
        </p:nvSpPr>
        <p:spPr>
          <a:xfrm>
            <a:off x="0" y="0"/>
            <a:ext cx="247650" cy="247650"/>
          </a:xfrm>
          <a:prstGeom prst="rect">
            <a:avLst/>
          </a:prstGeom>
          <a:solidFill>
            <a:srgbClr val="0F0F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Dotum Medium" pitchFamily="2" charset="-127"/>
              <a:ea typeface="KoPubDotum Medium" pitchFamily="2" charset="-127"/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F63ED1AB-1434-A1ED-3AA4-3B4D04F3D3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650" y="1426652"/>
            <a:ext cx="7924800" cy="375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6768A4D-F51C-EA86-06F9-9B576DA1FF74}"/>
              </a:ext>
            </a:extLst>
          </p:cNvPr>
          <p:cNvSpPr txBox="1"/>
          <p:nvPr/>
        </p:nvSpPr>
        <p:spPr>
          <a:xfrm>
            <a:off x="247650" y="903432"/>
            <a:ext cx="3639317" cy="523220"/>
          </a:xfrm>
          <a:prstGeom prst="rect">
            <a:avLst/>
          </a:prstGeom>
          <a:solidFill>
            <a:srgbClr val="0F0F70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KoPubDotum Medium" pitchFamily="2" charset="-127"/>
                <a:ea typeface="KoPubDotum Medium" pitchFamily="2" charset="-127"/>
                <a:cs typeface="Helvetica Neue Medium" panose="02000503000000020004" pitchFamily="2" charset="0"/>
              </a:rPr>
              <a:t>NormalLayerNet</a:t>
            </a:r>
            <a:endParaRPr lang="ko-KR" altLang="en-US" sz="2000" dirty="0">
              <a:solidFill>
                <a:schemeClr val="bg1"/>
              </a:solidFill>
              <a:latin typeface="KoPubDotum Medium" pitchFamily="2" charset="-127"/>
              <a:ea typeface="KoPubDotum Medium" pitchFamily="2" charset="-127"/>
              <a:cs typeface="Helvetica Neue Medium" panose="02000503000000020004" pitchFamily="2" charset="0"/>
            </a:endParaRPr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33D204DB-18CF-A702-B0CD-70794EE5BC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5185852"/>
            <a:ext cx="7924800" cy="96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59106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7D7E204-4829-D54B-DE88-1B36C93D9E63}"/>
              </a:ext>
            </a:extLst>
          </p:cNvPr>
          <p:cNvSpPr/>
          <p:nvPr/>
        </p:nvSpPr>
        <p:spPr>
          <a:xfrm>
            <a:off x="0" y="6151418"/>
            <a:ext cx="12192000" cy="706582"/>
          </a:xfrm>
          <a:prstGeom prst="rect">
            <a:avLst/>
          </a:prstGeom>
          <a:solidFill>
            <a:srgbClr val="0F0F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75ED9685-C98D-24E2-79C9-09004C390A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316" y="6288798"/>
            <a:ext cx="3419651" cy="43182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3F7BAD3-B050-1315-832C-53881F6BA472}"/>
              </a:ext>
            </a:extLst>
          </p:cNvPr>
          <p:cNvSpPr txBox="1"/>
          <p:nvPr/>
        </p:nvSpPr>
        <p:spPr>
          <a:xfrm>
            <a:off x="247650" y="247650"/>
            <a:ext cx="6422091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dirty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CNN – AlphaLayer</a:t>
            </a:r>
            <a:endParaRPr lang="ko-KR" altLang="en-US" sz="3200" dirty="0">
              <a:latin typeface="Helvetica Neue Medium" panose="02000503000000020004" pitchFamily="2" charset="0"/>
              <a:ea typeface="KoPubDotum Bold" pitchFamily="2" charset="-127"/>
              <a:cs typeface="Helvetica Neue Medium" panose="02000503000000020004" pitchFamily="2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907A29F-0AAD-81C8-FD23-0BE6C0435D39}"/>
              </a:ext>
            </a:extLst>
          </p:cNvPr>
          <p:cNvSpPr/>
          <p:nvPr/>
        </p:nvSpPr>
        <p:spPr>
          <a:xfrm>
            <a:off x="0" y="0"/>
            <a:ext cx="247650" cy="247650"/>
          </a:xfrm>
          <a:prstGeom prst="rect">
            <a:avLst/>
          </a:prstGeom>
          <a:solidFill>
            <a:srgbClr val="0F0F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6768A4D-F51C-EA86-06F9-9B576DA1FF74}"/>
              </a:ext>
            </a:extLst>
          </p:cNvPr>
          <p:cNvSpPr txBox="1"/>
          <p:nvPr/>
        </p:nvSpPr>
        <p:spPr>
          <a:xfrm>
            <a:off x="247650" y="903432"/>
            <a:ext cx="3639317" cy="523220"/>
          </a:xfrm>
          <a:prstGeom prst="rect">
            <a:avLst/>
          </a:prstGeom>
          <a:solidFill>
            <a:srgbClr val="0F0F70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KoPubDotum Medium" pitchFamily="2" charset="-127"/>
                <a:ea typeface="KoPubDotum Medium" pitchFamily="2" charset="-127"/>
                <a:cs typeface="Helvetica Neue Medium" panose="02000503000000020004" pitchFamily="2" charset="0"/>
              </a:rPr>
              <a:t>AddAlphaLayerNet</a:t>
            </a:r>
            <a:endParaRPr lang="ko-KR" altLang="en-US" sz="2000" dirty="0">
              <a:solidFill>
                <a:schemeClr val="bg1"/>
              </a:solidFill>
              <a:latin typeface="KoPubDotum Medium" pitchFamily="2" charset="-127"/>
              <a:ea typeface="KoPubDotum Medium" pitchFamily="2" charset="-127"/>
              <a:cs typeface="Helvetica Neue Medium" panose="02000503000000020004" pitchFamily="2" charset="0"/>
            </a:endParaRP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B5D2286E-984F-E675-0463-4BE9243DED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650" y="1426652"/>
            <a:ext cx="7924800" cy="349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9EBFFBC7-7215-16AE-8958-0E59E266D3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5097318"/>
            <a:ext cx="7924800" cy="105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12783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2">
            <a:extLst>
              <a:ext uri="{FF2B5EF4-FFF2-40B4-BE49-F238E27FC236}">
                <a16:creationId xmlns:a16="http://schemas.microsoft.com/office/drawing/2014/main" id="{EAA15766-AEAD-2CA4-3161-50DC4FAD16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5591184"/>
              </p:ext>
            </p:extLst>
          </p:nvPr>
        </p:nvGraphicFramePr>
        <p:xfrm>
          <a:off x="247650" y="3173718"/>
          <a:ext cx="5825954" cy="13041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12977">
                  <a:extLst>
                    <a:ext uri="{9D8B030D-6E8A-4147-A177-3AD203B41FA5}">
                      <a16:colId xmlns:a16="http://schemas.microsoft.com/office/drawing/2014/main" val="85204205"/>
                    </a:ext>
                  </a:extLst>
                </a:gridCol>
                <a:gridCol w="2912977">
                  <a:extLst>
                    <a:ext uri="{9D8B030D-6E8A-4147-A177-3AD203B41FA5}">
                      <a16:colId xmlns:a16="http://schemas.microsoft.com/office/drawing/2014/main" val="124748373"/>
                    </a:ext>
                  </a:extLst>
                </a:gridCol>
              </a:tblGrid>
              <a:tr h="47839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800" dirty="0">
                          <a:solidFill>
                            <a:schemeClr val="bg1"/>
                          </a:solidFill>
                          <a:latin typeface="KoPubDotum Medium" pitchFamily="2" charset="-127"/>
                          <a:ea typeface="KoPubDotum Medium" pitchFamily="2" charset="-127"/>
                          <a:cs typeface="Helvetica Neue Medium" panose="02000503000000020004" pitchFamily="2" charset="0"/>
                        </a:rPr>
                        <a:t>NormalLayerNet</a:t>
                      </a:r>
                      <a:endParaRPr lang="ko-Kore-KR" altLang="en-US" b="0" i="0">
                        <a:latin typeface="KoPubDotum Medium" pitchFamily="2" charset="-127"/>
                        <a:ea typeface="KoPubDotum Medium" pitchFamily="2" charset="-127"/>
                      </a:endParaRPr>
                    </a:p>
                  </a:txBody>
                  <a:tcPr anchor="ctr">
                    <a:solidFill>
                      <a:srgbClr val="0F0E7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800" dirty="0">
                          <a:solidFill>
                            <a:schemeClr val="bg1"/>
                          </a:solidFill>
                          <a:latin typeface="KoPubDotum Medium" pitchFamily="2" charset="-127"/>
                          <a:ea typeface="KoPubDotum Medium" pitchFamily="2" charset="-127"/>
                          <a:cs typeface="Helvetica Neue Medium" panose="02000503000000020004" pitchFamily="2" charset="0"/>
                        </a:rPr>
                        <a:t>AddAlphaLayerNet</a:t>
                      </a:r>
                      <a:endParaRPr lang="ko-Kore-KR" altLang="en-US" b="0" i="0">
                        <a:latin typeface="KoPubDotum Medium" pitchFamily="2" charset="-127"/>
                        <a:ea typeface="KoPubDotum Medium" pitchFamily="2" charset="-127"/>
                      </a:endParaRPr>
                    </a:p>
                  </a:txBody>
                  <a:tcPr anchor="ctr">
                    <a:solidFill>
                      <a:srgbClr val="0F0E7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4831951"/>
                  </a:ext>
                </a:extLst>
              </a:tr>
              <a:tr h="825723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/>
                        <a:t>78%</a:t>
                      </a:r>
                      <a:endParaRPr lang="ko-Kore-KR" altLang="en-US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>
                          <a:solidFill>
                            <a:schemeClr val="accent2"/>
                          </a:solidFill>
                        </a:rPr>
                        <a:t>81%</a:t>
                      </a:r>
                      <a:endParaRPr lang="ko-Kore-KR" altLang="en-US">
                        <a:solidFill>
                          <a:schemeClr val="accent2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3642589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50A5CA5F-0244-D9C0-AF30-9C42B3AC3CB2}"/>
              </a:ext>
            </a:extLst>
          </p:cNvPr>
          <p:cNvSpPr txBox="1"/>
          <p:nvPr/>
        </p:nvSpPr>
        <p:spPr>
          <a:xfrm>
            <a:off x="247650" y="2506006"/>
            <a:ext cx="2724119" cy="523220"/>
          </a:xfrm>
          <a:prstGeom prst="rect">
            <a:avLst/>
          </a:prstGeom>
          <a:solidFill>
            <a:srgbClr val="0F0F70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KoPubDotum Medium" pitchFamily="2" charset="-127"/>
                <a:ea typeface="KoPubDotum Medium" pitchFamily="2" charset="-127"/>
                <a:cs typeface="Helvetica Neue Medium" panose="02000503000000020004" pitchFamily="2" charset="0"/>
              </a:rPr>
              <a:t>Results</a:t>
            </a:r>
            <a:endParaRPr lang="ko-KR" altLang="en-US" sz="2000" dirty="0">
              <a:solidFill>
                <a:schemeClr val="bg1"/>
              </a:solidFill>
              <a:latin typeface="KoPubDotum Medium" pitchFamily="2" charset="-127"/>
              <a:ea typeface="KoPubDotum Medium" pitchFamily="2" charset="-127"/>
              <a:cs typeface="Helvetica Neue Medium" panose="02000503000000020004" pitchFamily="2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9F405C2-E7D7-883D-187C-42348D2B4C96}"/>
              </a:ext>
            </a:extLst>
          </p:cNvPr>
          <p:cNvSpPr/>
          <p:nvPr/>
        </p:nvSpPr>
        <p:spPr>
          <a:xfrm>
            <a:off x="0" y="6151418"/>
            <a:ext cx="12192000" cy="706582"/>
          </a:xfrm>
          <a:prstGeom prst="rect">
            <a:avLst/>
          </a:prstGeom>
          <a:solidFill>
            <a:srgbClr val="0F0F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4F890FFE-8401-38DB-6363-F3DE18E978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316" y="6288798"/>
            <a:ext cx="3419651" cy="43182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835A048-4D60-C75D-4DBF-F5043C753F6E}"/>
              </a:ext>
            </a:extLst>
          </p:cNvPr>
          <p:cNvSpPr txBox="1"/>
          <p:nvPr/>
        </p:nvSpPr>
        <p:spPr>
          <a:xfrm>
            <a:off x="247650" y="247650"/>
            <a:ext cx="6422091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dirty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CNN – AlphaLayer</a:t>
            </a:r>
            <a:endParaRPr lang="ko-KR" altLang="en-US" sz="3200" dirty="0">
              <a:latin typeface="Helvetica Neue Medium" panose="02000503000000020004" pitchFamily="2" charset="0"/>
              <a:ea typeface="KoPubDotum Bold" pitchFamily="2" charset="-127"/>
              <a:cs typeface="Helvetica Neue Medium" panose="02000503000000020004" pitchFamily="2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61626DA-D4EF-B45F-4172-976A47DDDD7E}"/>
              </a:ext>
            </a:extLst>
          </p:cNvPr>
          <p:cNvSpPr/>
          <p:nvPr/>
        </p:nvSpPr>
        <p:spPr>
          <a:xfrm>
            <a:off x="0" y="0"/>
            <a:ext cx="247650" cy="247650"/>
          </a:xfrm>
          <a:prstGeom prst="rect">
            <a:avLst/>
          </a:prstGeom>
          <a:solidFill>
            <a:srgbClr val="0F0F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E201D9-8AA0-0742-AF64-0CC07D1D89EB}"/>
              </a:ext>
            </a:extLst>
          </p:cNvPr>
          <p:cNvSpPr txBox="1"/>
          <p:nvPr/>
        </p:nvSpPr>
        <p:spPr>
          <a:xfrm>
            <a:off x="7102167" y="3571444"/>
            <a:ext cx="3933695" cy="508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2400" b="1" dirty="0">
                <a:solidFill>
                  <a:srgbClr val="0F0E70"/>
                </a:solidFill>
                <a:latin typeface="KoPubDotum Bold" pitchFamily="2" charset="-127"/>
                <a:ea typeface="KoPubDotum Bold" pitchFamily="2" charset="-127"/>
              </a:rPr>
              <a:t>But really?</a:t>
            </a:r>
            <a:endParaRPr lang="ko-KR" altLang="en-US" sz="2400" dirty="0">
              <a:solidFill>
                <a:srgbClr val="0F0E70"/>
              </a:solidFill>
              <a:latin typeface="KoPubDotum Light" pitchFamily="2" charset="-127"/>
              <a:ea typeface="KoPubDotum Light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667514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7D7E204-4829-D54B-DE88-1B36C93D9E63}"/>
              </a:ext>
            </a:extLst>
          </p:cNvPr>
          <p:cNvSpPr/>
          <p:nvPr/>
        </p:nvSpPr>
        <p:spPr>
          <a:xfrm>
            <a:off x="0" y="6151418"/>
            <a:ext cx="12192000" cy="706582"/>
          </a:xfrm>
          <a:prstGeom prst="rect">
            <a:avLst/>
          </a:prstGeom>
          <a:solidFill>
            <a:srgbClr val="0F0F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75ED9685-C98D-24E2-79C9-09004C390A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316" y="6288798"/>
            <a:ext cx="3419651" cy="43182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3F7BAD3-B050-1315-832C-53881F6BA472}"/>
              </a:ext>
            </a:extLst>
          </p:cNvPr>
          <p:cNvSpPr txBox="1"/>
          <p:nvPr/>
        </p:nvSpPr>
        <p:spPr>
          <a:xfrm>
            <a:off x="247650" y="247650"/>
            <a:ext cx="6799536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dirty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Intermediate Feature Space</a:t>
            </a:r>
            <a:endParaRPr lang="ko-KR" altLang="en-US" sz="3200" dirty="0">
              <a:latin typeface="Helvetica Neue Medium" panose="02000503000000020004" pitchFamily="2" charset="0"/>
              <a:ea typeface="KoPubDotum Bold" pitchFamily="2" charset="-127"/>
              <a:cs typeface="Helvetica Neue Medium" panose="02000503000000020004" pitchFamily="2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907A29F-0AAD-81C8-FD23-0BE6C0435D39}"/>
              </a:ext>
            </a:extLst>
          </p:cNvPr>
          <p:cNvSpPr/>
          <p:nvPr/>
        </p:nvSpPr>
        <p:spPr>
          <a:xfrm>
            <a:off x="0" y="0"/>
            <a:ext cx="247650" cy="247650"/>
          </a:xfrm>
          <a:prstGeom prst="rect">
            <a:avLst/>
          </a:prstGeom>
          <a:solidFill>
            <a:srgbClr val="0F0F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Dotum Medium" pitchFamily="2" charset="-127"/>
              <a:ea typeface="KoPubDotum Medium" pitchFamily="2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ACF67BA-5BE8-2217-BC45-71EC40BB10C1}"/>
              </a:ext>
            </a:extLst>
          </p:cNvPr>
          <p:cNvGrpSpPr/>
          <p:nvPr/>
        </p:nvGrpSpPr>
        <p:grpSpPr>
          <a:xfrm>
            <a:off x="247650" y="1763563"/>
            <a:ext cx="10926026" cy="2753489"/>
            <a:chOff x="247650" y="1056515"/>
            <a:chExt cx="10926026" cy="2753489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57132884-5DDE-E141-EADD-E7CC6051A6A2}"/>
                </a:ext>
              </a:extLst>
            </p:cNvPr>
            <p:cNvGrpSpPr/>
            <p:nvPr/>
          </p:nvGrpSpPr>
          <p:grpSpPr>
            <a:xfrm>
              <a:off x="247650" y="1056515"/>
              <a:ext cx="4939205" cy="2342956"/>
              <a:chOff x="247650" y="1056515"/>
              <a:chExt cx="4939205" cy="2342956"/>
            </a:xfrm>
          </p:grpSpPr>
          <p:pic>
            <p:nvPicPr>
              <p:cNvPr id="9" name="Picture 2">
                <a:extLst>
                  <a:ext uri="{FF2B5EF4-FFF2-40B4-BE49-F238E27FC236}">
                    <a16:creationId xmlns:a16="http://schemas.microsoft.com/office/drawing/2014/main" id="{26DC3B30-5CB3-F247-B59D-AB2E43B4A05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7650" y="1056515"/>
                <a:ext cx="4939205" cy="23429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FB625F56-F2A0-ACD0-0F7A-265553B927A7}"/>
                  </a:ext>
                </a:extLst>
              </p:cNvPr>
              <p:cNvSpPr/>
              <p:nvPr/>
            </p:nvSpPr>
            <p:spPr>
              <a:xfrm>
                <a:off x="284840" y="2370771"/>
                <a:ext cx="1988459" cy="1028700"/>
              </a:xfrm>
              <a:prstGeom prst="rect">
                <a:avLst/>
              </a:prstGeom>
              <a:solidFill>
                <a:srgbClr val="0F0E70">
                  <a:alpha val="29804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49F91423-F7AB-8E7C-123F-8CE52E39336E}"/>
                </a:ext>
              </a:extLst>
            </p:cNvPr>
            <p:cNvGrpSpPr/>
            <p:nvPr/>
          </p:nvGrpSpPr>
          <p:grpSpPr>
            <a:xfrm>
              <a:off x="5843752" y="1080075"/>
              <a:ext cx="5329924" cy="2348925"/>
              <a:chOff x="5843752" y="1080075"/>
              <a:chExt cx="5329924" cy="2348925"/>
            </a:xfrm>
          </p:grpSpPr>
          <p:pic>
            <p:nvPicPr>
              <p:cNvPr id="8" name="Picture 2">
                <a:extLst>
                  <a:ext uri="{FF2B5EF4-FFF2-40B4-BE49-F238E27FC236}">
                    <a16:creationId xmlns:a16="http://schemas.microsoft.com/office/drawing/2014/main" id="{715E2985-916A-D564-3B9C-4639988EE08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43752" y="1080075"/>
                <a:ext cx="5329924" cy="23489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64A134FB-744F-DCE4-7A45-E70577A6D295}"/>
                  </a:ext>
                </a:extLst>
              </p:cNvPr>
              <p:cNvSpPr/>
              <p:nvPr/>
            </p:nvSpPr>
            <p:spPr>
              <a:xfrm>
                <a:off x="5843752" y="2370771"/>
                <a:ext cx="1988459" cy="1028700"/>
              </a:xfrm>
              <a:prstGeom prst="rect">
                <a:avLst/>
              </a:prstGeom>
              <a:solidFill>
                <a:srgbClr val="0F0E70">
                  <a:alpha val="29804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sp>
          <p:nvSpPr>
            <p:cNvPr id="3" name="오른쪽 중괄호[R] 2">
              <a:extLst>
                <a:ext uri="{FF2B5EF4-FFF2-40B4-BE49-F238E27FC236}">
                  <a16:creationId xmlns:a16="http://schemas.microsoft.com/office/drawing/2014/main" id="{AD52CF57-3663-7692-8DE7-B179D57A9CDE}"/>
                </a:ext>
              </a:extLst>
            </p:cNvPr>
            <p:cNvSpPr/>
            <p:nvPr/>
          </p:nvSpPr>
          <p:spPr>
            <a:xfrm rot="5400000">
              <a:off x="3976582" y="915886"/>
              <a:ext cx="186440" cy="5601795"/>
            </a:xfrm>
            <a:prstGeom prst="rightBrace">
              <a:avLst/>
            </a:prstGeom>
            <a:ln>
              <a:solidFill>
                <a:srgbClr val="0F0E7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E50E76D0-542B-FF84-AD44-DFCA3A64A965}"/>
              </a:ext>
            </a:extLst>
          </p:cNvPr>
          <p:cNvSpPr txBox="1"/>
          <p:nvPr/>
        </p:nvSpPr>
        <p:spPr>
          <a:xfrm>
            <a:off x="2582609" y="4711615"/>
            <a:ext cx="2974385" cy="508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2400" b="1" dirty="0">
                <a:solidFill>
                  <a:srgbClr val="0F0E70"/>
                </a:solidFill>
                <a:latin typeface="KoPubDotum Bold" pitchFamily="2" charset="-127"/>
                <a:ea typeface="KoPubDotum Bold" pitchFamily="2" charset="-127"/>
              </a:rPr>
              <a:t>Key Difference</a:t>
            </a:r>
            <a:endParaRPr lang="ko-KR" altLang="en-US" sz="2400" b="1" dirty="0">
              <a:solidFill>
                <a:srgbClr val="0F0E70"/>
              </a:solidFill>
              <a:latin typeface="KoPubDotum Bold" pitchFamily="2" charset="-127"/>
              <a:ea typeface="KoPubDotum Bold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3D0A66E-D01D-43FD-A2FC-450FEE57FA3A}"/>
              </a:ext>
            </a:extLst>
          </p:cNvPr>
          <p:cNvSpPr txBox="1"/>
          <p:nvPr/>
        </p:nvSpPr>
        <p:spPr>
          <a:xfrm>
            <a:off x="-252248" y="1185844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0F0E70"/>
                </a:solidFill>
                <a:latin typeface="KoPubDotum Bold" pitchFamily="2" charset="-127"/>
                <a:ea typeface="KoPubDotum Bold" pitchFamily="2" charset="-127"/>
                <a:cs typeface="Helvetica Neue Medium" panose="02000503000000020004" pitchFamily="2" charset="0"/>
              </a:rPr>
              <a:t>NormalLayerNet</a:t>
            </a:r>
            <a:endParaRPr lang="ko-Kore-KR" altLang="en-US" sz="2400" b="1">
              <a:solidFill>
                <a:srgbClr val="0F0E70"/>
              </a:solidFill>
              <a:latin typeface="KoPubDotum Bold" pitchFamily="2" charset="-127"/>
              <a:ea typeface="KoPubDotum Bold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A5C7634-AC2B-98AC-B3D7-BA4574AC0E52}"/>
              </a:ext>
            </a:extLst>
          </p:cNvPr>
          <p:cNvSpPr txBox="1"/>
          <p:nvPr/>
        </p:nvSpPr>
        <p:spPr>
          <a:xfrm>
            <a:off x="5224955" y="1185844"/>
            <a:ext cx="6223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0F0E70"/>
                </a:solidFill>
                <a:latin typeface="KoPubDotum Bold" pitchFamily="2" charset="-127"/>
                <a:ea typeface="KoPubDotum Bold" pitchFamily="2" charset="-127"/>
                <a:cs typeface="Helvetica Neue Medium" panose="02000503000000020004" pitchFamily="2" charset="0"/>
              </a:rPr>
              <a:t>AddAlphaLayerNet</a:t>
            </a:r>
            <a:endParaRPr lang="ko-Kore-KR" altLang="en-US" sz="2400" b="1">
              <a:solidFill>
                <a:srgbClr val="0F0E70"/>
              </a:solidFill>
              <a:latin typeface="KoPubDotum Bold" pitchFamily="2" charset="-127"/>
              <a:ea typeface="KoPubDotum Bold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D099551-3EC4-487B-054D-9CA88CAE0FD2}"/>
              </a:ext>
            </a:extLst>
          </p:cNvPr>
          <p:cNvSpPr txBox="1"/>
          <p:nvPr/>
        </p:nvSpPr>
        <p:spPr>
          <a:xfrm>
            <a:off x="6870700" y="4534414"/>
            <a:ext cx="3933695" cy="9512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" altLang="ko-Kore-KR" sz="2400" b="1">
                <a:solidFill>
                  <a:srgbClr val="0F0E70"/>
                </a:solidFill>
                <a:latin typeface="KoPubDotum Bold" pitchFamily="2" charset="-127"/>
                <a:ea typeface="KoPubDotum Bold" pitchFamily="2" charset="-127"/>
              </a:rPr>
              <a:t>How are the feature maps different?</a:t>
            </a:r>
            <a:endParaRPr lang="ko-KR" altLang="en-US" sz="2400" b="1" dirty="0">
              <a:solidFill>
                <a:srgbClr val="0F0E70"/>
              </a:solidFill>
              <a:latin typeface="KoPubDotum Bold" pitchFamily="2" charset="-127"/>
              <a:ea typeface="KoPubDotum Bold" pitchFamily="2" charset="-127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C85490CD-9C86-CBF5-01AD-37FB1FB17255}"/>
              </a:ext>
            </a:extLst>
          </p:cNvPr>
          <p:cNvCxnSpPr>
            <a:cxnSpLocks/>
          </p:cNvCxnSpPr>
          <p:nvPr/>
        </p:nvCxnSpPr>
        <p:spPr>
          <a:xfrm>
            <a:off x="5569890" y="5010057"/>
            <a:ext cx="817658" cy="0"/>
          </a:xfrm>
          <a:prstGeom prst="straightConnector1">
            <a:avLst/>
          </a:prstGeom>
          <a:ln w="76200">
            <a:solidFill>
              <a:srgbClr val="0F0F7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25783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7D7E204-4829-D54B-DE88-1B36C93D9E63}"/>
              </a:ext>
            </a:extLst>
          </p:cNvPr>
          <p:cNvSpPr/>
          <p:nvPr/>
        </p:nvSpPr>
        <p:spPr>
          <a:xfrm>
            <a:off x="0" y="6151418"/>
            <a:ext cx="12192000" cy="706582"/>
          </a:xfrm>
          <a:prstGeom prst="rect">
            <a:avLst/>
          </a:prstGeom>
          <a:solidFill>
            <a:srgbClr val="0F0F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75ED9685-C98D-24E2-79C9-09004C390A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316" y="6288798"/>
            <a:ext cx="3419651" cy="43182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3F7BAD3-B050-1315-832C-53881F6BA472}"/>
              </a:ext>
            </a:extLst>
          </p:cNvPr>
          <p:cNvSpPr txBox="1"/>
          <p:nvPr/>
        </p:nvSpPr>
        <p:spPr>
          <a:xfrm>
            <a:off x="247650" y="247650"/>
            <a:ext cx="6799536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dirty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Intermediate Feature Space</a:t>
            </a:r>
            <a:endParaRPr lang="ko-KR" altLang="en-US" sz="3200" dirty="0">
              <a:latin typeface="Helvetica Neue Medium" panose="02000503000000020004" pitchFamily="2" charset="0"/>
              <a:ea typeface="KoPubDotum Bold" pitchFamily="2" charset="-127"/>
              <a:cs typeface="Helvetica Neue Medium" panose="02000503000000020004" pitchFamily="2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907A29F-0AAD-81C8-FD23-0BE6C0435D39}"/>
              </a:ext>
            </a:extLst>
          </p:cNvPr>
          <p:cNvSpPr/>
          <p:nvPr/>
        </p:nvSpPr>
        <p:spPr>
          <a:xfrm>
            <a:off x="0" y="0"/>
            <a:ext cx="247650" cy="247650"/>
          </a:xfrm>
          <a:prstGeom prst="rect">
            <a:avLst/>
          </a:prstGeom>
          <a:solidFill>
            <a:srgbClr val="0F0F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Dotum Medium" pitchFamily="2" charset="-127"/>
              <a:ea typeface="KoPubDotum Medium" pitchFamily="2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BA33B243-C35B-7D05-71D6-F80533F69D3F}"/>
              </a:ext>
            </a:extLst>
          </p:cNvPr>
          <p:cNvGrpSpPr/>
          <p:nvPr/>
        </p:nvGrpSpPr>
        <p:grpSpPr>
          <a:xfrm>
            <a:off x="-252248" y="969805"/>
            <a:ext cx="11700203" cy="2950204"/>
            <a:chOff x="-252248" y="1185844"/>
            <a:chExt cx="11700203" cy="2950204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9ACF67BA-5BE8-2217-BC45-71EC40BB10C1}"/>
                </a:ext>
              </a:extLst>
            </p:cNvPr>
            <p:cNvGrpSpPr/>
            <p:nvPr/>
          </p:nvGrpSpPr>
          <p:grpSpPr>
            <a:xfrm>
              <a:off x="247650" y="1763563"/>
              <a:ext cx="10926026" cy="2372485"/>
              <a:chOff x="247650" y="1056515"/>
              <a:chExt cx="10926026" cy="2372485"/>
            </a:xfrm>
          </p:grpSpPr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57132884-5DDE-E141-EADD-E7CC6051A6A2}"/>
                  </a:ext>
                </a:extLst>
              </p:cNvPr>
              <p:cNvGrpSpPr/>
              <p:nvPr/>
            </p:nvGrpSpPr>
            <p:grpSpPr>
              <a:xfrm>
                <a:off x="247650" y="1056515"/>
                <a:ext cx="4939205" cy="2342956"/>
                <a:chOff x="247650" y="1056515"/>
                <a:chExt cx="4939205" cy="2342956"/>
              </a:xfrm>
            </p:grpSpPr>
            <p:pic>
              <p:nvPicPr>
                <p:cNvPr id="9" name="Picture 2">
                  <a:extLst>
                    <a:ext uri="{FF2B5EF4-FFF2-40B4-BE49-F238E27FC236}">
                      <a16:creationId xmlns:a16="http://schemas.microsoft.com/office/drawing/2014/main" id="{26DC3B30-5CB3-F247-B59D-AB2E43B4A05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7650" y="1056515"/>
                  <a:ext cx="4939205" cy="234295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2" name="직사각형 1">
                  <a:extLst>
                    <a:ext uri="{FF2B5EF4-FFF2-40B4-BE49-F238E27FC236}">
                      <a16:creationId xmlns:a16="http://schemas.microsoft.com/office/drawing/2014/main" id="{FB625F56-F2A0-ACD0-0F7A-265553B927A7}"/>
                    </a:ext>
                  </a:extLst>
                </p:cNvPr>
                <p:cNvSpPr/>
                <p:nvPr/>
              </p:nvSpPr>
              <p:spPr>
                <a:xfrm>
                  <a:off x="284840" y="2370771"/>
                  <a:ext cx="1988459" cy="1028700"/>
                </a:xfrm>
                <a:prstGeom prst="rect">
                  <a:avLst/>
                </a:prstGeom>
                <a:solidFill>
                  <a:srgbClr val="0F0E70">
                    <a:alpha val="29804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49F91423-F7AB-8E7C-123F-8CE52E39336E}"/>
                  </a:ext>
                </a:extLst>
              </p:cNvPr>
              <p:cNvGrpSpPr/>
              <p:nvPr/>
            </p:nvGrpSpPr>
            <p:grpSpPr>
              <a:xfrm>
                <a:off x="5843752" y="1080075"/>
                <a:ext cx="5329924" cy="2348925"/>
                <a:chOff x="5843752" y="1080075"/>
                <a:chExt cx="5329924" cy="2348925"/>
              </a:xfrm>
            </p:grpSpPr>
            <p:pic>
              <p:nvPicPr>
                <p:cNvPr id="8" name="Picture 2">
                  <a:extLst>
                    <a:ext uri="{FF2B5EF4-FFF2-40B4-BE49-F238E27FC236}">
                      <a16:creationId xmlns:a16="http://schemas.microsoft.com/office/drawing/2014/main" id="{715E2985-916A-D564-3B9C-4639988EE08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43752" y="1080075"/>
                  <a:ext cx="5329924" cy="234892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0" name="직사각형 9">
                  <a:extLst>
                    <a:ext uri="{FF2B5EF4-FFF2-40B4-BE49-F238E27FC236}">
                      <a16:creationId xmlns:a16="http://schemas.microsoft.com/office/drawing/2014/main" id="{64A134FB-744F-DCE4-7A45-E70577A6D295}"/>
                    </a:ext>
                  </a:extLst>
                </p:cNvPr>
                <p:cNvSpPr/>
                <p:nvPr/>
              </p:nvSpPr>
              <p:spPr>
                <a:xfrm>
                  <a:off x="5843752" y="2370771"/>
                  <a:ext cx="1988459" cy="1028700"/>
                </a:xfrm>
                <a:prstGeom prst="rect">
                  <a:avLst/>
                </a:prstGeom>
                <a:solidFill>
                  <a:srgbClr val="0F0E70">
                    <a:alpha val="29804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/>
                </a:p>
              </p:txBody>
            </p:sp>
          </p:grp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3D0A66E-D01D-43FD-A2FC-450FEE57FA3A}"/>
                </a:ext>
              </a:extLst>
            </p:cNvPr>
            <p:cNvSpPr txBox="1"/>
            <p:nvPr/>
          </p:nvSpPr>
          <p:spPr>
            <a:xfrm>
              <a:off x="-252248" y="1185844"/>
              <a:ext cx="609600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rgbClr val="0F0E70"/>
                  </a:solidFill>
                  <a:latin typeface="KoPubDotum Bold" pitchFamily="2" charset="-127"/>
                  <a:ea typeface="KoPubDotum Bold" pitchFamily="2" charset="-127"/>
                  <a:cs typeface="Helvetica Neue Medium" panose="02000503000000020004" pitchFamily="2" charset="0"/>
                </a:rPr>
                <a:t>NormalLayerNet</a:t>
              </a:r>
              <a:endParaRPr lang="ko-Kore-KR" altLang="en-US" sz="2400" b="1">
                <a:solidFill>
                  <a:srgbClr val="0F0E70"/>
                </a:solidFill>
                <a:latin typeface="KoPubDotum Bold" pitchFamily="2" charset="-127"/>
                <a:ea typeface="KoPubDotum Bold" pitchFamily="2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A5C7634-AC2B-98AC-B3D7-BA4574AC0E52}"/>
                </a:ext>
              </a:extLst>
            </p:cNvPr>
            <p:cNvSpPr txBox="1"/>
            <p:nvPr/>
          </p:nvSpPr>
          <p:spPr>
            <a:xfrm>
              <a:off x="5224955" y="1185844"/>
              <a:ext cx="622300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rgbClr val="0F0E70"/>
                  </a:solidFill>
                  <a:latin typeface="KoPubDotum Bold" pitchFamily="2" charset="-127"/>
                  <a:ea typeface="KoPubDotum Bold" pitchFamily="2" charset="-127"/>
                  <a:cs typeface="Helvetica Neue Medium" panose="02000503000000020004" pitchFamily="2" charset="0"/>
                </a:rPr>
                <a:t>AddAlphaLayerNet</a:t>
              </a:r>
              <a:endParaRPr lang="ko-Kore-KR" altLang="en-US" sz="2400" b="1">
                <a:solidFill>
                  <a:srgbClr val="0F0E70"/>
                </a:solidFill>
                <a:latin typeface="KoPubDotum Bold" pitchFamily="2" charset="-127"/>
                <a:ea typeface="KoPubDotum Bold" pitchFamily="2" charset="-127"/>
              </a:endParaRPr>
            </a:p>
          </p:txBody>
        </p:sp>
      </p:grpSp>
      <p:pic>
        <p:nvPicPr>
          <p:cNvPr id="12290" name="Picture 2">
            <a:extLst>
              <a:ext uri="{FF2B5EF4-FFF2-40B4-BE49-F238E27FC236}">
                <a16:creationId xmlns:a16="http://schemas.microsoft.com/office/drawing/2014/main" id="{4E462E90-1ACA-F571-A3D3-17E4FF0A4B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826" y="3890480"/>
            <a:ext cx="2919029" cy="2277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>
            <a:extLst>
              <a:ext uri="{FF2B5EF4-FFF2-40B4-BE49-F238E27FC236}">
                <a16:creationId xmlns:a16="http://schemas.microsoft.com/office/drawing/2014/main" id="{5BAABB36-ADA1-E06B-FA71-1D9267BE9C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6555" y="3890480"/>
            <a:ext cx="2776045" cy="2352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꺾인 연결선[E] 16">
            <a:extLst>
              <a:ext uri="{FF2B5EF4-FFF2-40B4-BE49-F238E27FC236}">
                <a16:creationId xmlns:a16="http://schemas.microsoft.com/office/drawing/2014/main" id="{03B2B6E5-1473-7192-7382-3106003799D7}"/>
              </a:ext>
            </a:extLst>
          </p:cNvPr>
          <p:cNvCxnSpPr>
            <a:stCxn id="2" idx="2"/>
            <a:endCxn id="12290" idx="1"/>
          </p:cNvCxnSpPr>
          <p:nvPr/>
        </p:nvCxnSpPr>
        <p:spPr>
          <a:xfrm rot="16200000" flipH="1">
            <a:off x="1204134" y="3965416"/>
            <a:ext cx="1138629" cy="988756"/>
          </a:xfrm>
          <a:prstGeom prst="bentConnector2">
            <a:avLst/>
          </a:prstGeom>
          <a:ln w="38100">
            <a:solidFill>
              <a:srgbClr val="0F0E7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꺾인 연결선[E] 22">
            <a:extLst>
              <a:ext uri="{FF2B5EF4-FFF2-40B4-BE49-F238E27FC236}">
                <a16:creationId xmlns:a16="http://schemas.microsoft.com/office/drawing/2014/main" id="{916EFFBB-BD24-703B-CE65-681AE2397FD8}"/>
              </a:ext>
            </a:extLst>
          </p:cNvPr>
          <p:cNvCxnSpPr>
            <a:cxnSpLocks/>
            <a:stCxn id="10" idx="2"/>
            <a:endCxn id="12292" idx="1"/>
          </p:cNvCxnSpPr>
          <p:nvPr/>
        </p:nvCxnSpPr>
        <p:spPr>
          <a:xfrm rot="16200000" flipH="1">
            <a:off x="6764081" y="3964380"/>
            <a:ext cx="1176374" cy="1028573"/>
          </a:xfrm>
          <a:prstGeom prst="bentConnector2">
            <a:avLst/>
          </a:prstGeom>
          <a:ln w="38100">
            <a:solidFill>
              <a:srgbClr val="0F0E7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98597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7D7E204-4829-D54B-DE88-1B36C93D9E63}"/>
              </a:ext>
            </a:extLst>
          </p:cNvPr>
          <p:cNvSpPr/>
          <p:nvPr/>
        </p:nvSpPr>
        <p:spPr>
          <a:xfrm>
            <a:off x="0" y="6151418"/>
            <a:ext cx="12192000" cy="706582"/>
          </a:xfrm>
          <a:prstGeom prst="rect">
            <a:avLst/>
          </a:prstGeom>
          <a:solidFill>
            <a:srgbClr val="0F0F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75ED9685-C98D-24E2-79C9-09004C390A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316" y="6288798"/>
            <a:ext cx="3419651" cy="43182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3F7BAD3-B050-1315-832C-53881F6BA472}"/>
              </a:ext>
            </a:extLst>
          </p:cNvPr>
          <p:cNvSpPr txBox="1"/>
          <p:nvPr/>
        </p:nvSpPr>
        <p:spPr>
          <a:xfrm>
            <a:off x="247650" y="247650"/>
            <a:ext cx="6799536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dirty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Intermediate Feature Space</a:t>
            </a:r>
            <a:endParaRPr lang="ko-KR" altLang="en-US" sz="3200" dirty="0">
              <a:latin typeface="Helvetica Neue Medium" panose="02000503000000020004" pitchFamily="2" charset="0"/>
              <a:ea typeface="KoPubDotum Bold" pitchFamily="2" charset="-127"/>
              <a:cs typeface="Helvetica Neue Medium" panose="02000503000000020004" pitchFamily="2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907A29F-0AAD-81C8-FD23-0BE6C0435D39}"/>
              </a:ext>
            </a:extLst>
          </p:cNvPr>
          <p:cNvSpPr/>
          <p:nvPr/>
        </p:nvSpPr>
        <p:spPr>
          <a:xfrm>
            <a:off x="0" y="0"/>
            <a:ext cx="247650" cy="247650"/>
          </a:xfrm>
          <a:prstGeom prst="rect">
            <a:avLst/>
          </a:prstGeom>
          <a:solidFill>
            <a:srgbClr val="0F0F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3D0A66E-D01D-43FD-A2FC-450FEE57FA3A}"/>
              </a:ext>
            </a:extLst>
          </p:cNvPr>
          <p:cNvSpPr txBox="1"/>
          <p:nvPr/>
        </p:nvSpPr>
        <p:spPr>
          <a:xfrm>
            <a:off x="-39085" y="1419718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0F0E70"/>
                </a:solidFill>
                <a:latin typeface="KoPubDotum Bold" pitchFamily="2" charset="-127"/>
                <a:ea typeface="KoPubDotum Bold" pitchFamily="2" charset="-127"/>
                <a:cs typeface="Helvetica Neue Medium" panose="02000503000000020004" pitchFamily="2" charset="0"/>
              </a:rPr>
              <a:t>NormalLayerNet</a:t>
            </a:r>
            <a:endParaRPr lang="ko-Kore-KR" altLang="en-US" sz="2400" b="1">
              <a:solidFill>
                <a:srgbClr val="0F0E70"/>
              </a:solidFill>
              <a:latin typeface="KoPubDotum Bold" pitchFamily="2" charset="-127"/>
              <a:ea typeface="KoPubDotum Bold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A5C7634-AC2B-98AC-B3D7-BA4574AC0E52}"/>
              </a:ext>
            </a:extLst>
          </p:cNvPr>
          <p:cNvSpPr txBox="1"/>
          <p:nvPr/>
        </p:nvSpPr>
        <p:spPr>
          <a:xfrm>
            <a:off x="5438031" y="1419717"/>
            <a:ext cx="6223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0F0E70"/>
                </a:solidFill>
                <a:latin typeface="KoPubDotum Bold" pitchFamily="2" charset="-127"/>
                <a:ea typeface="KoPubDotum Bold" pitchFamily="2" charset="-127"/>
                <a:cs typeface="Helvetica Neue Medium" panose="02000503000000020004" pitchFamily="2" charset="0"/>
              </a:rPr>
              <a:t>AddAlphaLayerNet</a:t>
            </a:r>
            <a:endParaRPr lang="ko-Kore-KR" altLang="en-US" sz="2400" b="1">
              <a:solidFill>
                <a:srgbClr val="0F0E70"/>
              </a:solidFill>
              <a:latin typeface="KoPubDotum Bold" pitchFamily="2" charset="-127"/>
              <a:ea typeface="KoPubDotum Bold" pitchFamily="2" charset="-127"/>
            </a:endParaRP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4E462E90-1ACA-F571-A3D3-17E4FF0A4B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012" y="1869630"/>
            <a:ext cx="5159806" cy="4025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>
            <a:extLst>
              <a:ext uri="{FF2B5EF4-FFF2-40B4-BE49-F238E27FC236}">
                <a16:creationId xmlns:a16="http://schemas.microsoft.com/office/drawing/2014/main" id="{5BAABB36-ADA1-E06B-FA71-1D9267BE9C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840655"/>
            <a:ext cx="4907062" cy="4158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2044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B3429BD3-0E0C-A0DD-EA2C-8DE3A0CB54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50" y="2126671"/>
            <a:ext cx="2781300" cy="2794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730726C-9C6C-28DC-F9AF-503A62A4F5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1568" y="2120321"/>
            <a:ext cx="2768600" cy="2768600"/>
          </a:xfrm>
          <a:prstGeom prst="rect">
            <a:avLst/>
          </a:prstGeom>
        </p:spPr>
      </p:pic>
      <p:pic>
        <p:nvPicPr>
          <p:cNvPr id="12" name="내용 개체 틀 4">
            <a:extLst>
              <a:ext uri="{FF2B5EF4-FFF2-40B4-BE49-F238E27FC236}">
                <a16:creationId xmlns:a16="http://schemas.microsoft.com/office/drawing/2014/main" id="{E97290C3-FA12-F332-8B04-45FD6B614B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75750" y="2133021"/>
            <a:ext cx="2768600" cy="27813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77D7E204-4829-D54B-DE88-1B36C93D9E63}"/>
              </a:ext>
            </a:extLst>
          </p:cNvPr>
          <p:cNvSpPr/>
          <p:nvPr/>
        </p:nvSpPr>
        <p:spPr>
          <a:xfrm>
            <a:off x="0" y="6151418"/>
            <a:ext cx="12192000" cy="706582"/>
          </a:xfrm>
          <a:prstGeom prst="rect">
            <a:avLst/>
          </a:prstGeom>
          <a:solidFill>
            <a:srgbClr val="0F0F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75ED9685-C98D-24E2-79C9-09004C390A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316" y="6288798"/>
            <a:ext cx="3419651" cy="43182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3F7BAD3-B050-1315-832C-53881F6BA472}"/>
              </a:ext>
            </a:extLst>
          </p:cNvPr>
          <p:cNvSpPr txBox="1"/>
          <p:nvPr/>
        </p:nvSpPr>
        <p:spPr>
          <a:xfrm>
            <a:off x="247650" y="247650"/>
            <a:ext cx="4803321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dirty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CAM</a:t>
            </a:r>
            <a:endParaRPr lang="ko-KR" altLang="en-US" sz="3200" dirty="0">
              <a:latin typeface="Helvetica Neue Medium" panose="02000503000000020004" pitchFamily="2" charset="0"/>
              <a:ea typeface="KoPubDotum Bold" pitchFamily="2" charset="-127"/>
              <a:cs typeface="Helvetica Neue Medium" panose="02000503000000020004" pitchFamily="2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907A29F-0AAD-81C8-FD23-0BE6C0435D39}"/>
              </a:ext>
            </a:extLst>
          </p:cNvPr>
          <p:cNvSpPr/>
          <p:nvPr/>
        </p:nvSpPr>
        <p:spPr>
          <a:xfrm>
            <a:off x="0" y="0"/>
            <a:ext cx="247650" cy="247650"/>
          </a:xfrm>
          <a:prstGeom prst="rect">
            <a:avLst/>
          </a:prstGeom>
          <a:solidFill>
            <a:srgbClr val="0F0F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Dotum Medium" pitchFamily="2" charset="-127"/>
              <a:ea typeface="KoPubDotum Medium" pitchFamily="2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913A92F8-DDF2-5495-7026-AA4B80C177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95484" y="2107621"/>
            <a:ext cx="2768600" cy="2794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9D48735-9C75-0CCC-0429-7CE7E3039402}"/>
              </a:ext>
            </a:extLst>
          </p:cNvPr>
          <p:cNvSpPr txBox="1"/>
          <p:nvPr/>
        </p:nvSpPr>
        <p:spPr>
          <a:xfrm>
            <a:off x="2984500" y="963916"/>
            <a:ext cx="6223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0F0E70"/>
                </a:solidFill>
                <a:latin typeface="KoPubDotum Bold" pitchFamily="2" charset="-127"/>
                <a:ea typeface="KoPubDotum Bold" pitchFamily="2" charset="-127"/>
                <a:cs typeface="Helvetica Neue Medium" panose="02000503000000020004" pitchFamily="2" charset="0"/>
              </a:rPr>
              <a:t>NormalLayerNet</a:t>
            </a:r>
            <a:endParaRPr lang="ko-Kore-KR" altLang="en-US" sz="2400" b="1">
              <a:solidFill>
                <a:srgbClr val="0F0E70"/>
              </a:solidFill>
              <a:latin typeface="KoPubDotum Bold" pitchFamily="2" charset="-127"/>
              <a:ea typeface="KoPubDotum Bol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23975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7D7E204-4829-D54B-DE88-1B36C93D9E63}"/>
              </a:ext>
            </a:extLst>
          </p:cNvPr>
          <p:cNvSpPr/>
          <p:nvPr/>
        </p:nvSpPr>
        <p:spPr>
          <a:xfrm>
            <a:off x="0" y="6151418"/>
            <a:ext cx="12192000" cy="706582"/>
          </a:xfrm>
          <a:prstGeom prst="rect">
            <a:avLst/>
          </a:prstGeom>
          <a:solidFill>
            <a:srgbClr val="0F0F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75ED9685-C98D-24E2-79C9-09004C390A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316" y="6288798"/>
            <a:ext cx="3419651" cy="43182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3F7BAD3-B050-1315-832C-53881F6BA472}"/>
              </a:ext>
            </a:extLst>
          </p:cNvPr>
          <p:cNvSpPr txBox="1"/>
          <p:nvPr/>
        </p:nvSpPr>
        <p:spPr>
          <a:xfrm>
            <a:off x="247650" y="247650"/>
            <a:ext cx="4803321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dirty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CAM</a:t>
            </a:r>
            <a:endParaRPr lang="ko-KR" altLang="en-US" sz="3200" dirty="0">
              <a:latin typeface="Helvetica Neue Medium" panose="02000503000000020004" pitchFamily="2" charset="0"/>
              <a:ea typeface="KoPubDotum Bold" pitchFamily="2" charset="-127"/>
              <a:cs typeface="Helvetica Neue Medium" panose="02000503000000020004" pitchFamily="2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907A29F-0AAD-81C8-FD23-0BE6C0435D39}"/>
              </a:ext>
            </a:extLst>
          </p:cNvPr>
          <p:cNvSpPr/>
          <p:nvPr/>
        </p:nvSpPr>
        <p:spPr>
          <a:xfrm>
            <a:off x="0" y="0"/>
            <a:ext cx="247650" cy="247650"/>
          </a:xfrm>
          <a:prstGeom prst="rect">
            <a:avLst/>
          </a:prstGeom>
          <a:solidFill>
            <a:srgbClr val="0F0F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Dotum Medium" pitchFamily="2" charset="-127"/>
              <a:ea typeface="KoPubDotum Medium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90FA079-8E64-8D9F-73D1-515640595E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3050" y="2120321"/>
            <a:ext cx="2781300" cy="28067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DA31BD1-2C71-F204-338A-2F166BC90C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650" y="2120321"/>
            <a:ext cx="2781300" cy="27813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8942AE3-0FE1-7103-401B-9C6CAF69F9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27917" y="2120321"/>
            <a:ext cx="2768600" cy="27813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13A92F8-DDF2-5495-7026-AA4B80C177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95484" y="2107621"/>
            <a:ext cx="2768600" cy="2794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9D48735-9C75-0CCC-0429-7CE7E3039402}"/>
              </a:ext>
            </a:extLst>
          </p:cNvPr>
          <p:cNvSpPr txBox="1"/>
          <p:nvPr/>
        </p:nvSpPr>
        <p:spPr>
          <a:xfrm>
            <a:off x="2984500" y="963916"/>
            <a:ext cx="6223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0F0E70"/>
                </a:solidFill>
                <a:latin typeface="KoPubDotum Bold" pitchFamily="2" charset="-127"/>
                <a:ea typeface="KoPubDotum Bold" pitchFamily="2" charset="-127"/>
                <a:cs typeface="Helvetica Neue Medium" panose="02000503000000020004" pitchFamily="2" charset="0"/>
              </a:rPr>
              <a:t>AddAlphaLayerNet</a:t>
            </a:r>
            <a:endParaRPr lang="ko-Kore-KR" altLang="en-US" sz="2400" b="1">
              <a:solidFill>
                <a:srgbClr val="0F0E70"/>
              </a:solidFill>
              <a:latin typeface="KoPubDotum Bold" pitchFamily="2" charset="-127"/>
              <a:ea typeface="KoPubDotum Bol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732931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3">
            <a:extLst>
              <a:ext uri="{FF2B5EF4-FFF2-40B4-BE49-F238E27FC236}">
                <a16:creationId xmlns:a16="http://schemas.microsoft.com/office/drawing/2014/main" id="{9E19EDA0-CBDA-BD3F-00D2-0957EE92DC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50" y="2145721"/>
            <a:ext cx="2781300" cy="278130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49A9020D-E225-3A4F-BFB7-8760BD1543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0617" y="2120321"/>
            <a:ext cx="2768600" cy="2781300"/>
          </a:xfrm>
          <a:prstGeom prst="rect">
            <a:avLst/>
          </a:prstGeom>
        </p:spPr>
      </p:pic>
      <p:pic>
        <p:nvPicPr>
          <p:cNvPr id="20" name="내용 개체 틀 4">
            <a:extLst>
              <a:ext uri="{FF2B5EF4-FFF2-40B4-BE49-F238E27FC236}">
                <a16:creationId xmlns:a16="http://schemas.microsoft.com/office/drawing/2014/main" id="{AF2B7B77-224A-B8B4-62A3-99D49D7D75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75750" y="2145721"/>
            <a:ext cx="2768600" cy="27813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77D7E204-4829-D54B-DE88-1B36C93D9E63}"/>
              </a:ext>
            </a:extLst>
          </p:cNvPr>
          <p:cNvSpPr/>
          <p:nvPr/>
        </p:nvSpPr>
        <p:spPr>
          <a:xfrm>
            <a:off x="0" y="6151418"/>
            <a:ext cx="12192000" cy="706582"/>
          </a:xfrm>
          <a:prstGeom prst="rect">
            <a:avLst/>
          </a:prstGeom>
          <a:solidFill>
            <a:srgbClr val="0F0F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75ED9685-C98D-24E2-79C9-09004C390A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316" y="6288798"/>
            <a:ext cx="3419651" cy="43182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3F7BAD3-B050-1315-832C-53881F6BA472}"/>
              </a:ext>
            </a:extLst>
          </p:cNvPr>
          <p:cNvSpPr txBox="1"/>
          <p:nvPr/>
        </p:nvSpPr>
        <p:spPr>
          <a:xfrm>
            <a:off x="247650" y="247650"/>
            <a:ext cx="4803321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dirty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CAM</a:t>
            </a:r>
            <a:endParaRPr lang="ko-KR" altLang="en-US" sz="3200" dirty="0">
              <a:latin typeface="Helvetica Neue Medium" panose="02000503000000020004" pitchFamily="2" charset="0"/>
              <a:ea typeface="KoPubDotum Bold" pitchFamily="2" charset="-127"/>
              <a:cs typeface="Helvetica Neue Medium" panose="02000503000000020004" pitchFamily="2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907A29F-0AAD-81C8-FD23-0BE6C0435D39}"/>
              </a:ext>
            </a:extLst>
          </p:cNvPr>
          <p:cNvSpPr/>
          <p:nvPr/>
        </p:nvSpPr>
        <p:spPr>
          <a:xfrm>
            <a:off x="0" y="0"/>
            <a:ext cx="247650" cy="247650"/>
          </a:xfrm>
          <a:prstGeom prst="rect">
            <a:avLst/>
          </a:prstGeom>
          <a:solidFill>
            <a:srgbClr val="0F0F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Dotum Medium" pitchFamily="2" charset="-127"/>
              <a:ea typeface="KoPubDotum Medium" pitchFamily="2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D7C01AE5-D318-82EF-9B6C-3733345D2D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1834" y="2101272"/>
            <a:ext cx="2768600" cy="27813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9D48735-9C75-0CCC-0429-7CE7E3039402}"/>
              </a:ext>
            </a:extLst>
          </p:cNvPr>
          <p:cNvSpPr txBox="1"/>
          <p:nvPr/>
        </p:nvSpPr>
        <p:spPr>
          <a:xfrm>
            <a:off x="2984500" y="963916"/>
            <a:ext cx="6223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0F0E70"/>
                </a:solidFill>
                <a:latin typeface="KoPubDotum Bold" pitchFamily="2" charset="-127"/>
                <a:ea typeface="KoPubDotum Bold" pitchFamily="2" charset="-127"/>
                <a:cs typeface="Helvetica Neue Medium" panose="02000503000000020004" pitchFamily="2" charset="0"/>
              </a:rPr>
              <a:t>NormalLayerNet</a:t>
            </a:r>
            <a:endParaRPr lang="ko-Kore-KR" altLang="en-US" sz="2400" b="1">
              <a:solidFill>
                <a:srgbClr val="0F0E70"/>
              </a:solidFill>
              <a:latin typeface="KoPubDotum Bold" pitchFamily="2" charset="-127"/>
              <a:ea typeface="KoPubDotum Bol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120627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7D7E204-4829-D54B-DE88-1B36C93D9E63}"/>
              </a:ext>
            </a:extLst>
          </p:cNvPr>
          <p:cNvSpPr/>
          <p:nvPr/>
        </p:nvSpPr>
        <p:spPr>
          <a:xfrm>
            <a:off x="0" y="6151418"/>
            <a:ext cx="12192000" cy="706582"/>
          </a:xfrm>
          <a:prstGeom prst="rect">
            <a:avLst/>
          </a:prstGeom>
          <a:solidFill>
            <a:srgbClr val="0F0F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75ED9685-C98D-24E2-79C9-09004C390A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316" y="6288798"/>
            <a:ext cx="3419651" cy="43182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3F7BAD3-B050-1315-832C-53881F6BA472}"/>
              </a:ext>
            </a:extLst>
          </p:cNvPr>
          <p:cNvSpPr txBox="1"/>
          <p:nvPr/>
        </p:nvSpPr>
        <p:spPr>
          <a:xfrm>
            <a:off x="247650" y="247650"/>
            <a:ext cx="4803321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dirty="0">
                <a:latin typeface="Helvetica Neue Medium" panose="02000503000000020004" pitchFamily="2" charset="0"/>
                <a:ea typeface="KoPubDotum Bold" pitchFamily="2" charset="-127"/>
                <a:cs typeface="Helvetica Neue Medium" panose="02000503000000020004" pitchFamily="2" charset="0"/>
              </a:rPr>
              <a:t>Goal</a:t>
            </a:r>
            <a:endParaRPr lang="ko-KR" altLang="en-US" sz="3200" dirty="0">
              <a:latin typeface="Helvetica Neue Medium" panose="02000503000000020004" pitchFamily="2" charset="0"/>
              <a:ea typeface="KoPubDotum Bold" pitchFamily="2" charset="-127"/>
              <a:cs typeface="Helvetica Neue Medium" panose="02000503000000020004" pitchFamily="2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907A29F-0AAD-81C8-FD23-0BE6C0435D39}"/>
              </a:ext>
            </a:extLst>
          </p:cNvPr>
          <p:cNvSpPr/>
          <p:nvPr/>
        </p:nvSpPr>
        <p:spPr>
          <a:xfrm>
            <a:off x="0" y="0"/>
            <a:ext cx="247650" cy="247650"/>
          </a:xfrm>
          <a:prstGeom prst="rect">
            <a:avLst/>
          </a:prstGeom>
          <a:solidFill>
            <a:srgbClr val="0F0F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Dotum Medium" pitchFamily="2" charset="-127"/>
              <a:ea typeface="KoPubDotum Medium" pitchFamily="2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C0D8AE3C-0AA4-1D69-843C-EFCAAC75865A}"/>
              </a:ext>
            </a:extLst>
          </p:cNvPr>
          <p:cNvGrpSpPr/>
          <p:nvPr/>
        </p:nvGrpSpPr>
        <p:grpSpPr>
          <a:xfrm>
            <a:off x="1587748" y="1927068"/>
            <a:ext cx="2299219" cy="3003863"/>
            <a:chOff x="853438" y="2029097"/>
            <a:chExt cx="2299219" cy="3003863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724DD9C0-FA9B-0348-F3F1-4C69E1F0F274}"/>
                </a:ext>
              </a:extLst>
            </p:cNvPr>
            <p:cNvGrpSpPr/>
            <p:nvPr/>
          </p:nvGrpSpPr>
          <p:grpSpPr>
            <a:xfrm>
              <a:off x="907944" y="2029097"/>
              <a:ext cx="2190206" cy="2190206"/>
              <a:chOff x="777238" y="2029097"/>
              <a:chExt cx="2190206" cy="2190206"/>
            </a:xfrm>
          </p:grpSpPr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DEC7B3AD-8C52-A42F-89F9-8F89C6C67EAB}"/>
                  </a:ext>
                </a:extLst>
              </p:cNvPr>
              <p:cNvSpPr/>
              <p:nvPr/>
            </p:nvSpPr>
            <p:spPr>
              <a:xfrm>
                <a:off x="777238" y="2029097"/>
                <a:ext cx="1580606" cy="1580606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rgbClr val="0F0E7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A6E4FACE-684E-7AAF-ACA1-B1F7F34C4F4D}"/>
                  </a:ext>
                </a:extLst>
              </p:cNvPr>
              <p:cNvSpPr/>
              <p:nvPr/>
            </p:nvSpPr>
            <p:spPr>
              <a:xfrm>
                <a:off x="929638" y="2181497"/>
                <a:ext cx="1580606" cy="1580606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rgbClr val="0F0E7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950E7E07-25A2-126A-979B-4EC9679760F4}"/>
                  </a:ext>
                </a:extLst>
              </p:cNvPr>
              <p:cNvSpPr/>
              <p:nvPr/>
            </p:nvSpPr>
            <p:spPr>
              <a:xfrm>
                <a:off x="1082038" y="2333897"/>
                <a:ext cx="1580606" cy="1580606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rgbClr val="0F0E7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FE803EEC-EC24-C804-2519-31CDAABA968D}"/>
                  </a:ext>
                </a:extLst>
              </p:cNvPr>
              <p:cNvSpPr/>
              <p:nvPr/>
            </p:nvSpPr>
            <p:spPr>
              <a:xfrm>
                <a:off x="1234438" y="2486297"/>
                <a:ext cx="1580606" cy="1580606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rgbClr val="0F0E7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08DA91CB-64D7-29BD-2B84-77B3F865F124}"/>
                  </a:ext>
                </a:extLst>
              </p:cNvPr>
              <p:cNvSpPr/>
              <p:nvPr/>
            </p:nvSpPr>
            <p:spPr>
              <a:xfrm>
                <a:off x="1386838" y="2638697"/>
                <a:ext cx="1580606" cy="1580606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rgbClr val="0F0E7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56A3DB6-00DA-C386-CB22-7CA7386775D0}"/>
                </a:ext>
              </a:extLst>
            </p:cNvPr>
            <p:cNvSpPr txBox="1"/>
            <p:nvPr/>
          </p:nvSpPr>
          <p:spPr>
            <a:xfrm>
              <a:off x="853438" y="4632850"/>
              <a:ext cx="2299219" cy="400110"/>
            </a:xfrm>
            <a:prstGeom prst="rect">
              <a:avLst/>
            </a:prstGeom>
            <a:solidFill>
              <a:srgbClr val="0F0F70"/>
            </a:solidFill>
          </p:spPr>
          <p:txBody>
            <a:bodyPr wrap="none" rtlCol="0" anchor="ctr">
              <a:spAutoFit/>
            </a:bodyPr>
            <a:lstStyle/>
            <a:p>
              <a:r>
                <a:rPr lang="en-US" altLang="ko-KR" sz="2000" dirty="0">
                  <a:solidFill>
                    <a:schemeClr val="bg1"/>
                  </a:solidFill>
                  <a:latin typeface="KoPubDotum Medium" pitchFamily="2" charset="-127"/>
                  <a:ea typeface="KoPubDotum Medium" pitchFamily="2" charset="-127"/>
                  <a:cs typeface="Helvetica Neue Medium" panose="02000503000000020004" pitchFamily="2" charset="0"/>
                </a:rPr>
                <a:t>CIFAR-10 Dataset</a:t>
              </a:r>
              <a:endParaRPr lang="ko-KR" altLang="en-US" sz="2000" dirty="0">
                <a:solidFill>
                  <a:schemeClr val="bg1"/>
                </a:solidFill>
                <a:latin typeface="KoPubDotum Medium" pitchFamily="2" charset="-127"/>
                <a:ea typeface="KoPubDotum Medium" pitchFamily="2" charset="-127"/>
                <a:cs typeface="Helvetica Neue Medium" panose="02000503000000020004" pitchFamily="2" charset="0"/>
              </a:endParaRPr>
            </a:p>
          </p:txBody>
        </p:sp>
      </p:grp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45ECE7A6-09A3-FC87-C3DC-7C5CC6EE2B0A}"/>
              </a:ext>
            </a:extLst>
          </p:cNvPr>
          <p:cNvCxnSpPr>
            <a:cxnSpLocks/>
          </p:cNvCxnSpPr>
          <p:nvPr/>
        </p:nvCxnSpPr>
        <p:spPr>
          <a:xfrm>
            <a:off x="3984277" y="3326971"/>
            <a:ext cx="1023122" cy="0"/>
          </a:xfrm>
          <a:prstGeom prst="straightConnector1">
            <a:avLst/>
          </a:prstGeom>
          <a:ln w="76200">
            <a:solidFill>
              <a:srgbClr val="0F0F7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33E2E675-4A34-7EAC-A39C-3B2DD7229CF8}"/>
              </a:ext>
            </a:extLst>
          </p:cNvPr>
          <p:cNvSpPr txBox="1"/>
          <p:nvPr/>
        </p:nvSpPr>
        <p:spPr>
          <a:xfrm>
            <a:off x="5157700" y="3065361"/>
            <a:ext cx="3534173" cy="523220"/>
          </a:xfrm>
          <a:prstGeom prst="rect">
            <a:avLst/>
          </a:prstGeom>
          <a:solidFill>
            <a:srgbClr val="0F0F70"/>
          </a:solidFill>
        </p:spPr>
        <p:txBody>
          <a:bodyPr wrap="none" rtlCol="0" anchor="ctr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KoPubDotum Medium" pitchFamily="2" charset="-127"/>
                <a:ea typeface="KoPubDotum Medium" pitchFamily="2" charset="-127"/>
                <a:cs typeface="Helvetica Neue Medium" panose="02000503000000020004" pitchFamily="2" charset="0"/>
              </a:rPr>
              <a:t>DeepLearning Model</a:t>
            </a:r>
            <a:endParaRPr lang="ko-KR" altLang="en-US" sz="2000" dirty="0">
              <a:solidFill>
                <a:schemeClr val="bg1"/>
              </a:solidFill>
              <a:latin typeface="KoPubDotum Medium" pitchFamily="2" charset="-127"/>
              <a:ea typeface="KoPubDotum Medium" pitchFamily="2" charset="-127"/>
              <a:cs typeface="Helvetica Neue Medium" panose="02000503000000020004" pitchFamily="2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5B462A5-0B8F-8E28-098D-5C95337DD500}"/>
              </a:ext>
            </a:extLst>
          </p:cNvPr>
          <p:cNvSpPr txBox="1"/>
          <p:nvPr/>
        </p:nvSpPr>
        <p:spPr>
          <a:xfrm>
            <a:off x="9451774" y="1141085"/>
            <a:ext cx="1497892" cy="449745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2400" dirty="0">
                <a:solidFill>
                  <a:srgbClr val="0F0E70"/>
                </a:solidFill>
                <a:latin typeface="KoPubDotum Light" pitchFamily="2" charset="-127"/>
                <a:ea typeface="KoPubDotum Light" pitchFamily="2" charset="-127"/>
              </a:rPr>
              <a:t>Plane</a:t>
            </a:r>
          </a:p>
          <a:p>
            <a:pPr>
              <a:lnSpc>
                <a:spcPct val="120000"/>
              </a:lnSpc>
            </a:pPr>
            <a:r>
              <a:rPr lang="en-US" altLang="ko-KR" sz="2400" dirty="0">
                <a:solidFill>
                  <a:srgbClr val="0F0E70"/>
                </a:solidFill>
                <a:latin typeface="KoPubDotum Light" pitchFamily="2" charset="-127"/>
                <a:ea typeface="KoPubDotum Light" pitchFamily="2" charset="-127"/>
              </a:rPr>
              <a:t>Car</a:t>
            </a:r>
          </a:p>
          <a:p>
            <a:pPr>
              <a:lnSpc>
                <a:spcPct val="120000"/>
              </a:lnSpc>
            </a:pPr>
            <a:r>
              <a:rPr lang="en-US" altLang="ko-KR" sz="2400" dirty="0">
                <a:solidFill>
                  <a:srgbClr val="0F0E70"/>
                </a:solidFill>
                <a:latin typeface="KoPubDotum Light" pitchFamily="2" charset="-127"/>
                <a:ea typeface="KoPubDotum Light" pitchFamily="2" charset="-127"/>
              </a:rPr>
              <a:t>Bird</a:t>
            </a:r>
          </a:p>
          <a:p>
            <a:pPr>
              <a:lnSpc>
                <a:spcPct val="120000"/>
              </a:lnSpc>
            </a:pPr>
            <a:r>
              <a:rPr lang="en-US" altLang="ko-KR" sz="2400" dirty="0">
                <a:solidFill>
                  <a:srgbClr val="0F0E70"/>
                </a:solidFill>
                <a:latin typeface="KoPubDotum Light" pitchFamily="2" charset="-127"/>
                <a:ea typeface="KoPubDotum Light" pitchFamily="2" charset="-127"/>
              </a:rPr>
              <a:t>Cat</a:t>
            </a:r>
          </a:p>
          <a:p>
            <a:pPr>
              <a:lnSpc>
                <a:spcPct val="120000"/>
              </a:lnSpc>
            </a:pPr>
            <a:r>
              <a:rPr lang="en-US" altLang="ko-KR" sz="2400" dirty="0">
                <a:solidFill>
                  <a:srgbClr val="0F0E70"/>
                </a:solidFill>
                <a:latin typeface="KoPubDotum Light" pitchFamily="2" charset="-127"/>
                <a:ea typeface="KoPubDotum Light" pitchFamily="2" charset="-127"/>
              </a:rPr>
              <a:t>Deer</a:t>
            </a:r>
          </a:p>
          <a:p>
            <a:pPr>
              <a:lnSpc>
                <a:spcPct val="120000"/>
              </a:lnSpc>
            </a:pPr>
            <a:r>
              <a:rPr lang="en-US" altLang="ko-KR" sz="2400" dirty="0">
                <a:solidFill>
                  <a:srgbClr val="0F0E70"/>
                </a:solidFill>
                <a:latin typeface="KoPubDotum Light" pitchFamily="2" charset="-127"/>
                <a:ea typeface="KoPubDotum Light" pitchFamily="2" charset="-127"/>
              </a:rPr>
              <a:t>Dog</a:t>
            </a:r>
          </a:p>
          <a:p>
            <a:pPr>
              <a:lnSpc>
                <a:spcPct val="120000"/>
              </a:lnSpc>
            </a:pPr>
            <a:r>
              <a:rPr lang="en-US" altLang="ko-KR" sz="2400" dirty="0">
                <a:solidFill>
                  <a:srgbClr val="0F0E70"/>
                </a:solidFill>
                <a:latin typeface="KoPubDotum Light" pitchFamily="2" charset="-127"/>
                <a:ea typeface="KoPubDotum Light" pitchFamily="2" charset="-127"/>
              </a:rPr>
              <a:t>Frog</a:t>
            </a:r>
          </a:p>
          <a:p>
            <a:pPr>
              <a:lnSpc>
                <a:spcPct val="120000"/>
              </a:lnSpc>
            </a:pPr>
            <a:r>
              <a:rPr lang="en-US" altLang="ko-KR" sz="2400" dirty="0">
                <a:solidFill>
                  <a:srgbClr val="0F0E70"/>
                </a:solidFill>
                <a:latin typeface="KoPubDotum Light" pitchFamily="2" charset="-127"/>
                <a:ea typeface="KoPubDotum Light" pitchFamily="2" charset="-127"/>
              </a:rPr>
              <a:t>Horse</a:t>
            </a:r>
          </a:p>
          <a:p>
            <a:pPr>
              <a:lnSpc>
                <a:spcPct val="120000"/>
              </a:lnSpc>
            </a:pPr>
            <a:r>
              <a:rPr lang="en-US" altLang="ko-KR" sz="2400" dirty="0">
                <a:solidFill>
                  <a:srgbClr val="0F0E70"/>
                </a:solidFill>
                <a:latin typeface="KoPubDotum Light" pitchFamily="2" charset="-127"/>
                <a:ea typeface="KoPubDotum Light" pitchFamily="2" charset="-127"/>
              </a:rPr>
              <a:t>Ship</a:t>
            </a:r>
          </a:p>
          <a:p>
            <a:pPr>
              <a:lnSpc>
                <a:spcPct val="120000"/>
              </a:lnSpc>
            </a:pPr>
            <a:r>
              <a:rPr lang="en-US" altLang="ko-KR" sz="2400" dirty="0">
                <a:solidFill>
                  <a:srgbClr val="0F0E70"/>
                </a:solidFill>
                <a:latin typeface="KoPubDotum Light" pitchFamily="2" charset="-127"/>
                <a:ea typeface="KoPubDotum Light" pitchFamily="2" charset="-127"/>
              </a:rPr>
              <a:t>Truck</a:t>
            </a:r>
            <a:endParaRPr lang="ko-KR" altLang="en-US" sz="2400" dirty="0">
              <a:solidFill>
                <a:srgbClr val="0F0E70"/>
              </a:solidFill>
              <a:latin typeface="KoPubDotum Light" pitchFamily="2" charset="-127"/>
              <a:ea typeface="KoPubDotum Light" pitchFamily="2" charset="-127"/>
            </a:endParaRPr>
          </a:p>
        </p:txBody>
      </p:sp>
      <p:sp>
        <p:nvSpPr>
          <p:cNvPr id="25" name="왼쪽 중괄호[L] 24">
            <a:extLst>
              <a:ext uri="{FF2B5EF4-FFF2-40B4-BE49-F238E27FC236}">
                <a16:creationId xmlns:a16="http://schemas.microsoft.com/office/drawing/2014/main" id="{69EB366F-95B3-AC48-9735-165ABABBD830}"/>
              </a:ext>
            </a:extLst>
          </p:cNvPr>
          <p:cNvSpPr/>
          <p:nvPr/>
        </p:nvSpPr>
        <p:spPr>
          <a:xfrm>
            <a:off x="8842174" y="1332411"/>
            <a:ext cx="459299" cy="4114799"/>
          </a:xfrm>
          <a:prstGeom prst="leftBrace">
            <a:avLst/>
          </a:prstGeom>
          <a:ln>
            <a:solidFill>
              <a:srgbClr val="0F0E7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461759D-3DD3-A4A1-5FF9-FD31B1DB7895}"/>
              </a:ext>
            </a:extLst>
          </p:cNvPr>
          <p:cNvSpPr txBox="1"/>
          <p:nvPr/>
        </p:nvSpPr>
        <p:spPr>
          <a:xfrm>
            <a:off x="9002154" y="588926"/>
            <a:ext cx="1700145" cy="400110"/>
          </a:xfrm>
          <a:prstGeom prst="rect">
            <a:avLst/>
          </a:prstGeom>
          <a:solidFill>
            <a:srgbClr val="0F0F70"/>
          </a:solidFill>
        </p:spPr>
        <p:txBody>
          <a:bodyPr wrap="none" rtlCol="0" anchor="ctr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KoPubDotum Medium" pitchFamily="2" charset="-127"/>
                <a:ea typeface="KoPubDotum Medium" pitchFamily="2" charset="-127"/>
                <a:cs typeface="Helvetica Neue Medium" panose="02000503000000020004" pitchFamily="2" charset="0"/>
              </a:rPr>
              <a:t>Classification</a:t>
            </a:r>
            <a:endParaRPr lang="ko-KR" altLang="en-US" sz="2000" dirty="0">
              <a:solidFill>
                <a:schemeClr val="bg1"/>
              </a:solidFill>
              <a:latin typeface="KoPubDotum Medium" pitchFamily="2" charset="-127"/>
              <a:ea typeface="KoPubDotum Medium" pitchFamily="2" charset="-127"/>
              <a:cs typeface="Helvetica Neue Medium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54128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EC7B30C2-4755-905B-1EF2-6CE99C2C99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50" y="2139371"/>
            <a:ext cx="2781300" cy="27686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74830FF9-4787-F2DC-31D7-991FD4DE82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0617" y="2120321"/>
            <a:ext cx="2755900" cy="2794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139E846-9955-1938-118B-2DF7136A5F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75750" y="2120321"/>
            <a:ext cx="2768600" cy="28067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77D7E204-4829-D54B-DE88-1B36C93D9E63}"/>
              </a:ext>
            </a:extLst>
          </p:cNvPr>
          <p:cNvSpPr/>
          <p:nvPr/>
        </p:nvSpPr>
        <p:spPr>
          <a:xfrm>
            <a:off x="0" y="6151418"/>
            <a:ext cx="12192000" cy="706582"/>
          </a:xfrm>
          <a:prstGeom prst="rect">
            <a:avLst/>
          </a:prstGeom>
          <a:solidFill>
            <a:srgbClr val="0F0F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75ED9685-C98D-24E2-79C9-09004C390A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316" y="6288798"/>
            <a:ext cx="3419651" cy="43182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3F7BAD3-B050-1315-832C-53881F6BA472}"/>
              </a:ext>
            </a:extLst>
          </p:cNvPr>
          <p:cNvSpPr txBox="1"/>
          <p:nvPr/>
        </p:nvSpPr>
        <p:spPr>
          <a:xfrm>
            <a:off x="247650" y="247650"/>
            <a:ext cx="4803321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dirty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CAM</a:t>
            </a:r>
            <a:endParaRPr lang="ko-KR" altLang="en-US" sz="3200" dirty="0">
              <a:latin typeface="Helvetica Neue Medium" panose="02000503000000020004" pitchFamily="2" charset="0"/>
              <a:ea typeface="KoPubDotum Bold" pitchFamily="2" charset="-127"/>
              <a:cs typeface="Helvetica Neue Medium" panose="02000503000000020004" pitchFamily="2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907A29F-0AAD-81C8-FD23-0BE6C0435D39}"/>
              </a:ext>
            </a:extLst>
          </p:cNvPr>
          <p:cNvSpPr/>
          <p:nvPr/>
        </p:nvSpPr>
        <p:spPr>
          <a:xfrm>
            <a:off x="0" y="0"/>
            <a:ext cx="247650" cy="247650"/>
          </a:xfrm>
          <a:prstGeom prst="rect">
            <a:avLst/>
          </a:prstGeom>
          <a:solidFill>
            <a:srgbClr val="0F0F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Dotum Medium" pitchFamily="2" charset="-127"/>
              <a:ea typeface="KoPubDotum Medium" pitchFamily="2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D7C01AE5-D318-82EF-9B6C-3733345D2D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1834" y="2101272"/>
            <a:ext cx="2768600" cy="27813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9D48735-9C75-0CCC-0429-7CE7E3039402}"/>
              </a:ext>
            </a:extLst>
          </p:cNvPr>
          <p:cNvSpPr txBox="1"/>
          <p:nvPr/>
        </p:nvSpPr>
        <p:spPr>
          <a:xfrm>
            <a:off x="2984500" y="963916"/>
            <a:ext cx="6223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0F0E70"/>
                </a:solidFill>
                <a:latin typeface="KoPubDotum Bold" pitchFamily="2" charset="-127"/>
                <a:ea typeface="KoPubDotum Bold" pitchFamily="2" charset="-127"/>
                <a:cs typeface="Helvetica Neue Medium" panose="02000503000000020004" pitchFamily="2" charset="0"/>
              </a:rPr>
              <a:t>AddAlphaLayerNet</a:t>
            </a:r>
            <a:endParaRPr lang="ko-Kore-KR" altLang="en-US" sz="2400" b="1">
              <a:solidFill>
                <a:srgbClr val="0F0E70"/>
              </a:solidFill>
              <a:latin typeface="KoPubDotum Bold" pitchFamily="2" charset="-127"/>
              <a:ea typeface="KoPubDotum Bol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61926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7D7E204-4829-D54B-DE88-1B36C93D9E63}"/>
              </a:ext>
            </a:extLst>
          </p:cNvPr>
          <p:cNvSpPr/>
          <p:nvPr/>
        </p:nvSpPr>
        <p:spPr>
          <a:xfrm>
            <a:off x="0" y="6151418"/>
            <a:ext cx="12192000" cy="706582"/>
          </a:xfrm>
          <a:prstGeom prst="rect">
            <a:avLst/>
          </a:prstGeom>
          <a:solidFill>
            <a:srgbClr val="0F0F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75ED9685-C98D-24E2-79C9-09004C390A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316" y="6288798"/>
            <a:ext cx="3419651" cy="43182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3F7BAD3-B050-1315-832C-53881F6BA472}"/>
              </a:ext>
            </a:extLst>
          </p:cNvPr>
          <p:cNvSpPr txBox="1"/>
          <p:nvPr/>
        </p:nvSpPr>
        <p:spPr>
          <a:xfrm>
            <a:off x="247650" y="247650"/>
            <a:ext cx="4803321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dirty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CAM</a:t>
            </a:r>
            <a:endParaRPr lang="ko-KR" altLang="en-US" sz="3200" dirty="0">
              <a:latin typeface="Helvetica Neue Medium" panose="02000503000000020004" pitchFamily="2" charset="0"/>
              <a:ea typeface="KoPubDotum Bold" pitchFamily="2" charset="-127"/>
              <a:cs typeface="Helvetica Neue Medium" panose="02000503000000020004" pitchFamily="2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907A29F-0AAD-81C8-FD23-0BE6C0435D39}"/>
              </a:ext>
            </a:extLst>
          </p:cNvPr>
          <p:cNvSpPr/>
          <p:nvPr/>
        </p:nvSpPr>
        <p:spPr>
          <a:xfrm>
            <a:off x="0" y="0"/>
            <a:ext cx="247650" cy="247650"/>
          </a:xfrm>
          <a:prstGeom prst="rect">
            <a:avLst/>
          </a:prstGeom>
          <a:solidFill>
            <a:srgbClr val="0F0F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Dotum Medium" pitchFamily="2" charset="-127"/>
              <a:ea typeface="KoPubDotum Medium" pitchFamily="2" charset="-127"/>
            </a:endParaRPr>
          </a:p>
        </p:txBody>
      </p:sp>
      <p:pic>
        <p:nvPicPr>
          <p:cNvPr id="11" name="내용 개체 틀 4">
            <a:extLst>
              <a:ext uri="{FF2B5EF4-FFF2-40B4-BE49-F238E27FC236}">
                <a16:creationId xmlns:a16="http://schemas.microsoft.com/office/drawing/2014/main" id="{DEC52165-6360-6F51-C1AF-B61E6196C9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25" y="2038350"/>
            <a:ext cx="2768600" cy="27813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4F66881-0C59-7CBE-AC1B-7DE8B6D21B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8175" y="2025650"/>
            <a:ext cx="2781300" cy="2806700"/>
          </a:xfrm>
          <a:prstGeom prst="rect">
            <a:avLst/>
          </a:prstGeom>
        </p:spPr>
      </p:pic>
      <p:pic>
        <p:nvPicPr>
          <p:cNvPr id="15" name="내용 개체 틀 4">
            <a:extLst>
              <a:ext uri="{FF2B5EF4-FFF2-40B4-BE49-F238E27FC236}">
                <a16:creationId xmlns:a16="http://schemas.microsoft.com/office/drawing/2014/main" id="{62DD20EE-0EF0-E0EB-6972-C4123C8FAF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5225" y="2025650"/>
            <a:ext cx="2768600" cy="27813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B1314BBF-5366-9436-43F7-A8BF09E271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99575" y="2025650"/>
            <a:ext cx="2768600" cy="28067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26B85AF-C2D4-49BF-C759-4752CBA81365}"/>
              </a:ext>
            </a:extLst>
          </p:cNvPr>
          <p:cNvSpPr txBox="1"/>
          <p:nvPr/>
        </p:nvSpPr>
        <p:spPr>
          <a:xfrm>
            <a:off x="123825" y="1507995"/>
            <a:ext cx="27813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0F0E70"/>
                </a:solidFill>
                <a:latin typeface="KoPubDotum Bold" pitchFamily="2" charset="-127"/>
                <a:ea typeface="KoPubDotum Bold" pitchFamily="2" charset="-127"/>
                <a:cs typeface="Helvetica Neue Medium" panose="02000503000000020004" pitchFamily="2" charset="0"/>
              </a:rPr>
              <a:t>NormalLayerNet</a:t>
            </a:r>
            <a:endParaRPr lang="ko-Kore-KR" altLang="en-US" sz="2400" b="1">
              <a:solidFill>
                <a:srgbClr val="0F0E70"/>
              </a:solidFill>
              <a:latin typeface="KoPubDotum Bold" pitchFamily="2" charset="-127"/>
              <a:ea typeface="KoPubDotum Bold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790DEDA-D114-9A0A-090E-452E9346FAF1}"/>
              </a:ext>
            </a:extLst>
          </p:cNvPr>
          <p:cNvSpPr txBox="1"/>
          <p:nvPr/>
        </p:nvSpPr>
        <p:spPr>
          <a:xfrm>
            <a:off x="6213328" y="1505224"/>
            <a:ext cx="27813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0F0E70"/>
                </a:solidFill>
                <a:latin typeface="KoPubDotum Bold" pitchFamily="2" charset="-127"/>
                <a:ea typeface="KoPubDotum Bold" pitchFamily="2" charset="-127"/>
                <a:cs typeface="Helvetica Neue Medium" panose="02000503000000020004" pitchFamily="2" charset="0"/>
              </a:rPr>
              <a:t>NormalLayerNet</a:t>
            </a:r>
            <a:endParaRPr lang="ko-Kore-KR" altLang="en-US" sz="2400" b="1">
              <a:solidFill>
                <a:srgbClr val="0F0E70"/>
              </a:solidFill>
              <a:latin typeface="KoPubDotum Bold" pitchFamily="2" charset="-127"/>
              <a:ea typeface="KoPubDotum Bold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8499F5D-8208-1E06-5669-9E90E5982238}"/>
              </a:ext>
            </a:extLst>
          </p:cNvPr>
          <p:cNvSpPr txBox="1"/>
          <p:nvPr/>
        </p:nvSpPr>
        <p:spPr>
          <a:xfrm>
            <a:off x="3168576" y="1505224"/>
            <a:ext cx="27813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0F0E70"/>
                </a:solidFill>
                <a:latin typeface="KoPubDotum Bold" pitchFamily="2" charset="-127"/>
                <a:ea typeface="KoPubDotum Bold" pitchFamily="2" charset="-127"/>
                <a:cs typeface="Helvetica Neue Medium" panose="02000503000000020004" pitchFamily="2" charset="0"/>
              </a:rPr>
              <a:t>AddAlphaLayerNet</a:t>
            </a:r>
            <a:endParaRPr lang="ko-Kore-KR" altLang="en-US" sz="2400" b="1">
              <a:solidFill>
                <a:srgbClr val="0F0E70"/>
              </a:solidFill>
              <a:latin typeface="KoPubDotum Bold" pitchFamily="2" charset="-127"/>
              <a:ea typeface="KoPubDotum Bold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BDD3E00-DAE9-38BD-2816-1E83DA2A2FF4}"/>
              </a:ext>
            </a:extLst>
          </p:cNvPr>
          <p:cNvSpPr txBox="1"/>
          <p:nvPr/>
        </p:nvSpPr>
        <p:spPr>
          <a:xfrm>
            <a:off x="9258080" y="1505224"/>
            <a:ext cx="27813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0F0E70"/>
                </a:solidFill>
                <a:latin typeface="KoPubDotum Bold" pitchFamily="2" charset="-127"/>
                <a:ea typeface="KoPubDotum Bold" pitchFamily="2" charset="-127"/>
                <a:cs typeface="Helvetica Neue Medium" panose="02000503000000020004" pitchFamily="2" charset="0"/>
              </a:rPr>
              <a:t>AddAlphaLayerNet</a:t>
            </a:r>
            <a:endParaRPr lang="ko-Kore-KR" altLang="en-US" sz="2400" b="1">
              <a:solidFill>
                <a:srgbClr val="0F0E70"/>
              </a:solidFill>
              <a:latin typeface="KoPubDotum Bold" pitchFamily="2" charset="-127"/>
              <a:ea typeface="KoPubDotum Bol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293857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7D7E204-4829-D54B-DE88-1B36C93D9E63}"/>
              </a:ext>
            </a:extLst>
          </p:cNvPr>
          <p:cNvSpPr/>
          <p:nvPr/>
        </p:nvSpPr>
        <p:spPr>
          <a:xfrm>
            <a:off x="0" y="6151418"/>
            <a:ext cx="12192000" cy="706582"/>
          </a:xfrm>
          <a:prstGeom prst="rect">
            <a:avLst/>
          </a:prstGeom>
          <a:solidFill>
            <a:srgbClr val="0F0F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75ED9685-C98D-24E2-79C9-09004C390A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316" y="6288798"/>
            <a:ext cx="3419651" cy="43182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3F7BAD3-B050-1315-832C-53881F6BA472}"/>
              </a:ext>
            </a:extLst>
          </p:cNvPr>
          <p:cNvSpPr txBox="1"/>
          <p:nvPr/>
        </p:nvSpPr>
        <p:spPr>
          <a:xfrm>
            <a:off x="247650" y="247650"/>
            <a:ext cx="4803321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dirty="0">
                <a:latin typeface="Helvetica Neue Medium" panose="02000503000000020004" pitchFamily="2" charset="0"/>
                <a:ea typeface="KoPubDotum Bold" pitchFamily="2" charset="-127"/>
                <a:cs typeface="Helvetica Neue Medium" panose="02000503000000020004" pitchFamily="2" charset="0"/>
              </a:rPr>
              <a:t>EM Algorithm</a:t>
            </a:r>
            <a:endParaRPr lang="ko-KR" altLang="en-US" sz="3200" dirty="0">
              <a:latin typeface="Helvetica Neue Medium" panose="02000503000000020004" pitchFamily="2" charset="0"/>
              <a:ea typeface="KoPubDotum Bold" pitchFamily="2" charset="-127"/>
              <a:cs typeface="Helvetica Neue Medium" panose="02000503000000020004" pitchFamily="2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907A29F-0AAD-81C8-FD23-0BE6C0435D39}"/>
              </a:ext>
            </a:extLst>
          </p:cNvPr>
          <p:cNvSpPr/>
          <p:nvPr/>
        </p:nvSpPr>
        <p:spPr>
          <a:xfrm>
            <a:off x="0" y="0"/>
            <a:ext cx="247650" cy="247650"/>
          </a:xfrm>
          <a:prstGeom prst="rect">
            <a:avLst/>
          </a:prstGeom>
          <a:solidFill>
            <a:srgbClr val="0F0F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Dotum Medium" pitchFamily="2" charset="-127"/>
              <a:ea typeface="KoPubDotum Medium" pitchFamily="2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6E6B4E79-B5AE-F7DE-EF2A-C8482ABEFB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760" y="2564442"/>
            <a:ext cx="6929718" cy="2323414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5C2CB025-CE2E-C289-B14F-AD7603E11C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7843" y="1874797"/>
            <a:ext cx="2764397" cy="3702704"/>
          </a:xfrm>
          <a:prstGeom prst="rect">
            <a:avLst/>
          </a:prstGeom>
        </p:spPr>
      </p:pic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BB5044B6-6914-BFAD-7F1D-9F51FDE59DCF}"/>
              </a:ext>
            </a:extLst>
          </p:cNvPr>
          <p:cNvSpPr/>
          <p:nvPr/>
        </p:nvSpPr>
        <p:spPr>
          <a:xfrm>
            <a:off x="7799661" y="3476928"/>
            <a:ext cx="757999" cy="498442"/>
          </a:xfrm>
          <a:prstGeom prst="rightArrow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CE570AB-18AA-F598-FE02-9208F9418E9D}"/>
              </a:ext>
            </a:extLst>
          </p:cNvPr>
          <p:cNvSpPr txBox="1"/>
          <p:nvPr/>
        </p:nvSpPr>
        <p:spPr>
          <a:xfrm>
            <a:off x="1041400" y="1562103"/>
            <a:ext cx="22878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차원 축소</a:t>
            </a:r>
            <a:r>
              <a:rPr lang="en-US" altLang="ko-KR" sz="2400" dirty="0"/>
              <a:t>(PCA)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4369044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7D7E204-4829-D54B-DE88-1B36C93D9E63}"/>
              </a:ext>
            </a:extLst>
          </p:cNvPr>
          <p:cNvSpPr/>
          <p:nvPr/>
        </p:nvSpPr>
        <p:spPr>
          <a:xfrm>
            <a:off x="0" y="6151418"/>
            <a:ext cx="12192000" cy="706582"/>
          </a:xfrm>
          <a:prstGeom prst="rect">
            <a:avLst/>
          </a:prstGeom>
          <a:solidFill>
            <a:srgbClr val="0F0F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75ED9685-C98D-24E2-79C9-09004C390A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316" y="6288798"/>
            <a:ext cx="3419651" cy="43182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3F7BAD3-B050-1315-832C-53881F6BA472}"/>
              </a:ext>
            </a:extLst>
          </p:cNvPr>
          <p:cNvSpPr txBox="1"/>
          <p:nvPr/>
        </p:nvSpPr>
        <p:spPr>
          <a:xfrm>
            <a:off x="247650" y="247650"/>
            <a:ext cx="4803321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dirty="0">
                <a:latin typeface="Helvetica Neue Medium" panose="02000503000000020004" pitchFamily="2" charset="0"/>
                <a:ea typeface="KoPubDotum Bold" pitchFamily="2" charset="-127"/>
                <a:cs typeface="Helvetica Neue Medium" panose="02000503000000020004" pitchFamily="2" charset="0"/>
              </a:rPr>
              <a:t>EM Algorithm</a:t>
            </a:r>
            <a:endParaRPr lang="ko-KR" altLang="en-US" sz="3200" dirty="0">
              <a:latin typeface="Helvetica Neue Medium" panose="02000503000000020004" pitchFamily="2" charset="0"/>
              <a:ea typeface="KoPubDotum Bold" pitchFamily="2" charset="-127"/>
              <a:cs typeface="Helvetica Neue Medium" panose="02000503000000020004" pitchFamily="2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907A29F-0AAD-81C8-FD23-0BE6C0435D39}"/>
              </a:ext>
            </a:extLst>
          </p:cNvPr>
          <p:cNvSpPr/>
          <p:nvPr/>
        </p:nvSpPr>
        <p:spPr>
          <a:xfrm>
            <a:off x="0" y="0"/>
            <a:ext cx="247650" cy="247650"/>
          </a:xfrm>
          <a:prstGeom prst="rect">
            <a:avLst/>
          </a:prstGeom>
          <a:solidFill>
            <a:srgbClr val="0F0F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Dotum Medium" pitchFamily="2" charset="-127"/>
              <a:ea typeface="KoPubDotum Medium" pitchFamily="2" charset="-127"/>
            </a:endParaRPr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8BEEE933-809D-70C7-CA7C-A9DAF184B1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760" y="1549670"/>
            <a:ext cx="3492381" cy="34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C98E1654-0A08-823F-1CFC-5FD1CB2650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1233" y="1549670"/>
            <a:ext cx="3510957" cy="34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8">
            <a:extLst>
              <a:ext uri="{FF2B5EF4-FFF2-40B4-BE49-F238E27FC236}">
                <a16:creationId xmlns:a16="http://schemas.microsoft.com/office/drawing/2014/main" id="{7872F6A8-D28C-5B9D-12A3-F21D84287B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1283" y="1549670"/>
            <a:ext cx="3510957" cy="34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9DDD4C8-9138-4052-5730-0E0F15B7CA4E}"/>
              </a:ext>
            </a:extLst>
          </p:cNvPr>
          <p:cNvSpPr txBox="1"/>
          <p:nvPr/>
        </p:nvSpPr>
        <p:spPr>
          <a:xfrm>
            <a:off x="1839862" y="5342469"/>
            <a:ext cx="9921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Bahnschrift SemiBold" panose="020B0502040204020203" pitchFamily="34" charset="0"/>
                <a:ea typeface="Malgun Gothic" panose="020B0503020000020004" pitchFamily="50" charset="-127"/>
              </a:rPr>
              <a:t>&lt;label&gt;</a:t>
            </a:r>
            <a:endParaRPr lang="ko-KR" altLang="en-US" dirty="0">
              <a:latin typeface="Bahnschrift SemiBold" panose="020B0502040204020203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CE5347B-BE58-9D80-A7B5-908796A3FA17}"/>
              </a:ext>
            </a:extLst>
          </p:cNvPr>
          <p:cNvSpPr txBox="1"/>
          <p:nvPr/>
        </p:nvSpPr>
        <p:spPr>
          <a:xfrm>
            <a:off x="5433618" y="5339293"/>
            <a:ext cx="13247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Bahnschrift SemiBold" panose="020B0502040204020203" pitchFamily="34" charset="0"/>
                <a:ea typeface="Malgun Gothic" panose="020B0503020000020004" pitchFamily="50" charset="-127"/>
              </a:rPr>
              <a:t>&lt;K-means&gt;</a:t>
            </a:r>
            <a:endParaRPr lang="ko-KR" altLang="en-US" dirty="0">
              <a:latin typeface="Bahnschrift SemiBold" panose="020B0502040204020203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B661A09-9016-D82A-F840-76549253F7C0}"/>
              </a:ext>
            </a:extLst>
          </p:cNvPr>
          <p:cNvSpPr txBox="1"/>
          <p:nvPr/>
        </p:nvSpPr>
        <p:spPr>
          <a:xfrm>
            <a:off x="9390700" y="5339293"/>
            <a:ext cx="9121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Bahnschrift SemiBold" panose="020B0502040204020203" pitchFamily="34" charset="0"/>
                <a:ea typeface="Malgun Gothic" panose="020B0503020000020004" pitchFamily="50" charset="-127"/>
              </a:rPr>
              <a:t>&lt;GMM&gt;</a:t>
            </a:r>
            <a:endParaRPr lang="ko-KR" altLang="en-US" dirty="0">
              <a:latin typeface="Bahnschrift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91255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7D7E204-4829-D54B-DE88-1B36C93D9E63}"/>
              </a:ext>
            </a:extLst>
          </p:cNvPr>
          <p:cNvSpPr/>
          <p:nvPr/>
        </p:nvSpPr>
        <p:spPr>
          <a:xfrm>
            <a:off x="0" y="6151418"/>
            <a:ext cx="12192000" cy="706582"/>
          </a:xfrm>
          <a:prstGeom prst="rect">
            <a:avLst/>
          </a:prstGeom>
          <a:solidFill>
            <a:srgbClr val="0F0F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75ED9685-C98D-24E2-79C9-09004C390A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316" y="6288798"/>
            <a:ext cx="3419651" cy="43182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3F7BAD3-B050-1315-832C-53881F6BA472}"/>
              </a:ext>
            </a:extLst>
          </p:cNvPr>
          <p:cNvSpPr txBox="1"/>
          <p:nvPr/>
        </p:nvSpPr>
        <p:spPr>
          <a:xfrm>
            <a:off x="247650" y="247650"/>
            <a:ext cx="4803321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dirty="0">
                <a:latin typeface="HELVETICA NEUE MEDIUM" panose="02000503000000020004"/>
                <a:ea typeface="KoPubDotum Bold" pitchFamily="2" charset="-127"/>
                <a:cs typeface="Helvetica Neue Medium" panose="02000503000000020004" pitchFamily="2" charset="0"/>
              </a:rPr>
              <a:t>EM Algorithm</a:t>
            </a:r>
            <a:endParaRPr lang="ko-KR" altLang="en-US" sz="3200" dirty="0">
              <a:latin typeface="HELVETICA NEUE MEDIUM" panose="02000503000000020004"/>
              <a:ea typeface="KoPubDotum Bold" pitchFamily="2" charset="-127"/>
              <a:cs typeface="Helvetica Neue Medium" panose="02000503000000020004" pitchFamily="2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907A29F-0AAD-81C8-FD23-0BE6C0435D39}"/>
              </a:ext>
            </a:extLst>
          </p:cNvPr>
          <p:cNvSpPr/>
          <p:nvPr/>
        </p:nvSpPr>
        <p:spPr>
          <a:xfrm>
            <a:off x="0" y="0"/>
            <a:ext cx="247650" cy="247650"/>
          </a:xfrm>
          <a:prstGeom prst="rect">
            <a:avLst/>
          </a:prstGeom>
          <a:solidFill>
            <a:srgbClr val="0F0F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DFAFB66-B096-CFFE-3997-05DC69B06701}"/>
              </a:ext>
            </a:extLst>
          </p:cNvPr>
          <p:cNvSpPr txBox="1"/>
          <p:nvPr/>
        </p:nvSpPr>
        <p:spPr>
          <a:xfrm>
            <a:off x="4783087" y="5657851"/>
            <a:ext cx="9921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Bahnschrift SemiBold" panose="020B0502040204020203" pitchFamily="34" charset="0"/>
                <a:ea typeface="Malgun Gothic" panose="020B0503020000020004" pitchFamily="50" charset="-127"/>
              </a:rPr>
              <a:t>&lt;label&gt;</a:t>
            </a:r>
            <a:endParaRPr lang="ko-KR" altLang="en-US" dirty="0">
              <a:latin typeface="Bahnschrift SemiBold" panose="020B05020402040202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31E46F-7758-5C43-56CA-4503D2C29BB4}"/>
              </a:ext>
            </a:extLst>
          </p:cNvPr>
          <p:cNvSpPr txBox="1"/>
          <p:nvPr/>
        </p:nvSpPr>
        <p:spPr>
          <a:xfrm>
            <a:off x="6656674" y="5657851"/>
            <a:ext cx="13247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Bahnschrift SemiBold" panose="020B0502040204020203" pitchFamily="34" charset="0"/>
                <a:ea typeface="Malgun Gothic" panose="020B0503020000020004" pitchFamily="50" charset="-127"/>
              </a:rPr>
              <a:t>&lt;K-means&gt;</a:t>
            </a:r>
            <a:endParaRPr lang="ko-KR" altLang="en-US" dirty="0">
              <a:latin typeface="Bahnschrift SemiBold" panose="020B05020402040202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1608F8B-329C-8B7A-5AE4-0C2B1BB10CBB}"/>
              </a:ext>
            </a:extLst>
          </p:cNvPr>
          <p:cNvSpPr txBox="1"/>
          <p:nvPr/>
        </p:nvSpPr>
        <p:spPr>
          <a:xfrm>
            <a:off x="9039225" y="5657851"/>
            <a:ext cx="9121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Bahnschrift SemiBold" panose="020B0502040204020203" pitchFamily="34" charset="0"/>
                <a:ea typeface="Malgun Gothic" panose="020B0503020000020004" pitchFamily="50" charset="-127"/>
              </a:rPr>
              <a:t>&lt;GMM&gt;</a:t>
            </a:r>
            <a:endParaRPr lang="ko-KR" altLang="en-US" dirty="0">
              <a:latin typeface="Bahnschrift SemiBold" panose="020B0502040204020203" pitchFamily="34" charset="0"/>
            </a:endParaRPr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E908A31C-691E-DE42-C277-1966558CC8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4412" y="992984"/>
            <a:ext cx="2324332" cy="2276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C7B2A70A-B952-762C-FA8F-EC4A99D17C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890" y="992983"/>
            <a:ext cx="2324332" cy="2276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>
            <a:extLst>
              <a:ext uri="{FF2B5EF4-FFF2-40B4-BE49-F238E27FC236}">
                <a16:creationId xmlns:a16="http://schemas.microsoft.com/office/drawing/2014/main" id="{7F240CAE-74E6-97D5-844A-FBCE3E2172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368" y="992982"/>
            <a:ext cx="2324332" cy="2264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8">
            <a:extLst>
              <a:ext uri="{FF2B5EF4-FFF2-40B4-BE49-F238E27FC236}">
                <a16:creationId xmlns:a16="http://schemas.microsoft.com/office/drawing/2014/main" id="{E5FC7BA5-0B27-D5B3-A6CE-46CE7D82DC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4412" y="3284540"/>
            <a:ext cx="2324332" cy="2276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0">
            <a:extLst>
              <a:ext uri="{FF2B5EF4-FFF2-40B4-BE49-F238E27FC236}">
                <a16:creationId xmlns:a16="http://schemas.microsoft.com/office/drawing/2014/main" id="{FF95AF30-CAB3-F589-B59E-C7D809A1EB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890" y="3284540"/>
            <a:ext cx="2324332" cy="2276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2">
            <a:extLst>
              <a:ext uri="{FF2B5EF4-FFF2-40B4-BE49-F238E27FC236}">
                <a16:creationId xmlns:a16="http://schemas.microsoft.com/office/drawing/2014/main" id="{1377BE98-1336-93CF-5206-FB9BB03FBD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368" y="3284540"/>
            <a:ext cx="2324332" cy="2276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D214576-60E1-CB33-41F6-DEC03E2DF878}"/>
              </a:ext>
            </a:extLst>
          </p:cNvPr>
          <p:cNvSpPr txBox="1"/>
          <p:nvPr/>
        </p:nvSpPr>
        <p:spPr>
          <a:xfrm>
            <a:off x="4783086" y="3099874"/>
            <a:ext cx="9921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Bahnschrift SemiBold" panose="020B0502040204020203" pitchFamily="34" charset="0"/>
                <a:ea typeface="Malgun Gothic" panose="020B0503020000020004" pitchFamily="50" charset="-127"/>
              </a:rPr>
              <a:t>&lt;label&gt;</a:t>
            </a:r>
            <a:endParaRPr lang="ko-KR" altLang="en-US" dirty="0">
              <a:latin typeface="Bahnschrift SemiBold" panose="020B0502040204020203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B4FEF0A-F5AA-2693-4380-7922EDB4870F}"/>
              </a:ext>
            </a:extLst>
          </p:cNvPr>
          <p:cNvSpPr txBox="1"/>
          <p:nvPr/>
        </p:nvSpPr>
        <p:spPr>
          <a:xfrm>
            <a:off x="6656673" y="3099873"/>
            <a:ext cx="13247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Bahnschrift SemiBold" panose="020B0502040204020203" pitchFamily="34" charset="0"/>
                <a:ea typeface="Malgun Gothic" panose="020B0503020000020004" pitchFamily="50" charset="-127"/>
              </a:rPr>
              <a:t>&lt;K-means&gt;</a:t>
            </a:r>
            <a:endParaRPr lang="ko-KR" altLang="en-US" dirty="0">
              <a:latin typeface="Bahnschrift SemiBold" panose="020B0502040204020203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EDA1A15-B160-9A75-A644-2C6107660DE5}"/>
              </a:ext>
            </a:extLst>
          </p:cNvPr>
          <p:cNvSpPr txBox="1"/>
          <p:nvPr/>
        </p:nvSpPr>
        <p:spPr>
          <a:xfrm>
            <a:off x="9039225" y="3099873"/>
            <a:ext cx="9121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Bahnschrift SemiBold" panose="020B0502040204020203" pitchFamily="34" charset="0"/>
                <a:ea typeface="Malgun Gothic" panose="020B0503020000020004" pitchFamily="50" charset="-127"/>
              </a:rPr>
              <a:t>&lt;GMM&gt;</a:t>
            </a:r>
            <a:endParaRPr lang="ko-KR" altLang="en-US" dirty="0">
              <a:latin typeface="Bahnschrift SemiBold" panose="020B0502040204020203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02AB598-7F11-7A1F-0027-B201045F14A9}"/>
              </a:ext>
            </a:extLst>
          </p:cNvPr>
          <p:cNvSpPr txBox="1"/>
          <p:nvPr/>
        </p:nvSpPr>
        <p:spPr>
          <a:xfrm>
            <a:off x="1254859" y="2125040"/>
            <a:ext cx="24479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Bahnschrift SemiBold" panose="020B0502040204020203" pitchFamily="34" charset="0"/>
                <a:ea typeface="Malgun Gothic" panose="020B0503020000020004" pitchFamily="50" charset="-127"/>
              </a:rPr>
              <a:t>Cross Entropy + 0.5</a:t>
            </a:r>
            <a:endParaRPr lang="ko-KR" altLang="en-US" dirty="0">
              <a:latin typeface="Bahnschrift SemiBold" panose="020B0502040204020203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9D1BA0E-EDF4-2B30-53D6-C76F18FB5F79}"/>
              </a:ext>
            </a:extLst>
          </p:cNvPr>
          <p:cNvSpPr txBox="1"/>
          <p:nvPr/>
        </p:nvSpPr>
        <p:spPr>
          <a:xfrm>
            <a:off x="1254859" y="4237953"/>
            <a:ext cx="24479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Bahnschrift SemiBold" panose="020B0502040204020203" pitchFamily="34" charset="0"/>
                <a:ea typeface="Malgun Gothic" panose="020B0503020000020004" pitchFamily="50" charset="-127"/>
              </a:rPr>
              <a:t>Cross Entropy - 0.5</a:t>
            </a:r>
            <a:endParaRPr lang="ko-KR" altLang="en-US" dirty="0">
              <a:latin typeface="Bahnschrift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19081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7D7E204-4829-D54B-DE88-1B36C93D9E63}"/>
              </a:ext>
            </a:extLst>
          </p:cNvPr>
          <p:cNvSpPr/>
          <p:nvPr/>
        </p:nvSpPr>
        <p:spPr>
          <a:xfrm>
            <a:off x="0" y="6151418"/>
            <a:ext cx="12192000" cy="706582"/>
          </a:xfrm>
          <a:prstGeom prst="rect">
            <a:avLst/>
          </a:prstGeom>
          <a:solidFill>
            <a:srgbClr val="0F0F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75ED9685-C98D-24E2-79C9-09004C390A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316" y="6288798"/>
            <a:ext cx="3419651" cy="43182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3F7BAD3-B050-1315-832C-53881F6BA472}"/>
              </a:ext>
            </a:extLst>
          </p:cNvPr>
          <p:cNvSpPr txBox="1"/>
          <p:nvPr/>
        </p:nvSpPr>
        <p:spPr>
          <a:xfrm>
            <a:off x="247650" y="247650"/>
            <a:ext cx="4803321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dirty="0">
                <a:latin typeface="Helvetica Neue Medium" panose="02000503000000020004" pitchFamily="2" charset="0"/>
                <a:ea typeface="KoPubDotum Bold" pitchFamily="2" charset="-127"/>
                <a:cs typeface="Helvetica Neue Medium" panose="02000503000000020004" pitchFamily="2" charset="0"/>
              </a:rPr>
              <a:t>EM Algorithm</a:t>
            </a:r>
            <a:endParaRPr lang="ko-KR" altLang="en-US" sz="3200" dirty="0">
              <a:latin typeface="Helvetica Neue Medium" panose="02000503000000020004" pitchFamily="2" charset="0"/>
              <a:ea typeface="KoPubDotum Bold" pitchFamily="2" charset="-127"/>
              <a:cs typeface="Helvetica Neue Medium" panose="02000503000000020004" pitchFamily="2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907A29F-0AAD-81C8-FD23-0BE6C0435D39}"/>
              </a:ext>
            </a:extLst>
          </p:cNvPr>
          <p:cNvSpPr/>
          <p:nvPr/>
        </p:nvSpPr>
        <p:spPr>
          <a:xfrm>
            <a:off x="0" y="0"/>
            <a:ext cx="247650" cy="247650"/>
          </a:xfrm>
          <a:prstGeom prst="rect">
            <a:avLst/>
          </a:prstGeom>
          <a:solidFill>
            <a:srgbClr val="0F0F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FAC2AE-74E0-7BDF-1D05-2D2CBE254052}"/>
              </a:ext>
            </a:extLst>
          </p:cNvPr>
          <p:cNvSpPr txBox="1"/>
          <p:nvPr/>
        </p:nvSpPr>
        <p:spPr>
          <a:xfrm>
            <a:off x="1565212" y="5302252"/>
            <a:ext cx="18828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Bahnschrift SemiBold" panose="020B0502040204020203" pitchFamily="34" charset="0"/>
                <a:ea typeface="Malgun Gothic" panose="020B0503020000020004" pitchFamily="50" charset="-127"/>
              </a:rPr>
              <a:t>&lt;Cross Entropy&gt;</a:t>
            </a:r>
            <a:endParaRPr lang="ko-KR" altLang="en-US" dirty="0">
              <a:latin typeface="Bahnschrift SemiBold" panose="020B05020402040202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4D7022B-404D-F9F8-2E8F-FC6A4D0EDDD8}"/>
              </a:ext>
            </a:extLst>
          </p:cNvPr>
          <p:cNvSpPr txBox="1"/>
          <p:nvPr/>
        </p:nvSpPr>
        <p:spPr>
          <a:xfrm>
            <a:off x="4706157" y="5296159"/>
            <a:ext cx="24479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Bahnschrift SemiBold" panose="020B0502040204020203" pitchFamily="34" charset="0"/>
                <a:ea typeface="Malgun Gothic" panose="020B0503020000020004" pitchFamily="50" charset="-127"/>
              </a:rPr>
              <a:t>&lt;Cross Entropy + 0.5&gt;</a:t>
            </a:r>
            <a:endParaRPr lang="ko-KR" altLang="en-US" dirty="0">
              <a:latin typeface="Bahnschrift SemiBold" panose="020B05020402040202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83E6F21-F871-0FB8-826E-F037570D2B3F}"/>
              </a:ext>
            </a:extLst>
          </p:cNvPr>
          <p:cNvSpPr txBox="1"/>
          <p:nvPr/>
        </p:nvSpPr>
        <p:spPr>
          <a:xfrm>
            <a:off x="8412189" y="5296159"/>
            <a:ext cx="23780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Bahnschrift SemiBold" panose="020B0502040204020203" pitchFamily="34" charset="0"/>
                <a:ea typeface="Malgun Gothic" panose="020B0503020000020004" pitchFamily="50" charset="-127"/>
              </a:rPr>
              <a:t>&lt;Cross Entropy - 0.5&gt;</a:t>
            </a:r>
            <a:endParaRPr lang="ko-KR" altLang="en-US" dirty="0">
              <a:latin typeface="Bahnschrift SemiBold" panose="020B0502040204020203" pitchFamily="34" charset="0"/>
            </a:endParaRPr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F8FA614A-5C21-AF71-6220-66DEB4BC68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0688" y="1798639"/>
            <a:ext cx="1800225" cy="2952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C5770937-DDE5-634B-AB75-4E069670D0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7118" y="1827214"/>
            <a:ext cx="1800225" cy="2924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8">
            <a:extLst>
              <a:ext uri="{FF2B5EF4-FFF2-40B4-BE49-F238E27FC236}">
                <a16:creationId xmlns:a16="http://schemas.microsoft.com/office/drawing/2014/main" id="{E94A8C93-DD79-0D2D-7F30-20B3D5B33D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1089" y="1646238"/>
            <a:ext cx="1800225" cy="3286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89244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직사각형 81">
            <a:extLst>
              <a:ext uri="{FF2B5EF4-FFF2-40B4-BE49-F238E27FC236}">
                <a16:creationId xmlns:a16="http://schemas.microsoft.com/office/drawing/2014/main" id="{2B3EDCB2-C933-6143-5F5A-96F2F5B741D7}"/>
              </a:ext>
            </a:extLst>
          </p:cNvPr>
          <p:cNvSpPr/>
          <p:nvPr/>
        </p:nvSpPr>
        <p:spPr>
          <a:xfrm>
            <a:off x="6072178" y="1106285"/>
            <a:ext cx="4836542" cy="4762499"/>
          </a:xfrm>
          <a:prstGeom prst="rect">
            <a:avLst/>
          </a:prstGeom>
          <a:solidFill>
            <a:srgbClr val="4472C4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30AB7189-9D7E-05EC-1BD7-FC68020A1A14}"/>
              </a:ext>
            </a:extLst>
          </p:cNvPr>
          <p:cNvSpPr/>
          <p:nvPr/>
        </p:nvSpPr>
        <p:spPr>
          <a:xfrm>
            <a:off x="2612797" y="1106285"/>
            <a:ext cx="3105850" cy="4762499"/>
          </a:xfrm>
          <a:prstGeom prst="rect">
            <a:avLst/>
          </a:prstGeom>
          <a:solidFill>
            <a:srgbClr val="4472C4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7D7E204-4829-D54B-DE88-1B36C93D9E63}"/>
              </a:ext>
            </a:extLst>
          </p:cNvPr>
          <p:cNvSpPr/>
          <p:nvPr/>
        </p:nvSpPr>
        <p:spPr>
          <a:xfrm>
            <a:off x="0" y="6151418"/>
            <a:ext cx="12192000" cy="706582"/>
          </a:xfrm>
          <a:prstGeom prst="rect">
            <a:avLst/>
          </a:prstGeom>
          <a:solidFill>
            <a:srgbClr val="0F0F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75ED9685-C98D-24E2-79C9-09004C390A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316" y="6288798"/>
            <a:ext cx="3419651" cy="43182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3F7BAD3-B050-1315-832C-53881F6BA472}"/>
              </a:ext>
            </a:extLst>
          </p:cNvPr>
          <p:cNvSpPr txBox="1"/>
          <p:nvPr/>
        </p:nvSpPr>
        <p:spPr>
          <a:xfrm>
            <a:off x="247650" y="247650"/>
            <a:ext cx="4803321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dirty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CNN</a:t>
            </a:r>
            <a:endParaRPr lang="ko-KR" altLang="en-US" sz="3200" dirty="0">
              <a:latin typeface="Helvetica Neue Medium" panose="02000503000000020004" pitchFamily="2" charset="0"/>
              <a:ea typeface="KoPubDotum Bold" pitchFamily="2" charset="-127"/>
              <a:cs typeface="Helvetica Neue Medium" panose="02000503000000020004" pitchFamily="2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907A29F-0AAD-81C8-FD23-0BE6C0435D39}"/>
              </a:ext>
            </a:extLst>
          </p:cNvPr>
          <p:cNvSpPr/>
          <p:nvPr/>
        </p:nvSpPr>
        <p:spPr>
          <a:xfrm>
            <a:off x="0" y="0"/>
            <a:ext cx="247650" cy="247650"/>
          </a:xfrm>
          <a:prstGeom prst="rect">
            <a:avLst/>
          </a:prstGeom>
          <a:solidFill>
            <a:srgbClr val="0F0F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Dotum Medium" pitchFamily="2" charset="-127"/>
              <a:ea typeface="KoPubDotum Medium" pitchFamily="2" charset="-127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C91F39D2-B54B-219D-103D-72D6632D426C}"/>
              </a:ext>
            </a:extLst>
          </p:cNvPr>
          <p:cNvCxnSpPr>
            <a:cxnSpLocks/>
          </p:cNvCxnSpPr>
          <p:nvPr/>
        </p:nvCxnSpPr>
        <p:spPr>
          <a:xfrm>
            <a:off x="2022533" y="3460887"/>
            <a:ext cx="1023122" cy="0"/>
          </a:xfrm>
          <a:prstGeom prst="straightConnector1">
            <a:avLst/>
          </a:prstGeom>
          <a:ln w="76200">
            <a:solidFill>
              <a:srgbClr val="0F0F7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D7EE8BD1-27B0-F62C-776E-F4463257C4F2}"/>
              </a:ext>
            </a:extLst>
          </p:cNvPr>
          <p:cNvGrpSpPr/>
          <p:nvPr/>
        </p:nvGrpSpPr>
        <p:grpSpPr>
          <a:xfrm>
            <a:off x="3045655" y="2569977"/>
            <a:ext cx="2301824" cy="2996666"/>
            <a:chOff x="3045655" y="2243649"/>
            <a:chExt cx="2301824" cy="2996666"/>
          </a:xfrm>
        </p:grpSpPr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4D43BC02-059A-32B1-1582-4394851BF6B6}"/>
                </a:ext>
              </a:extLst>
            </p:cNvPr>
            <p:cNvGrpSpPr/>
            <p:nvPr/>
          </p:nvGrpSpPr>
          <p:grpSpPr>
            <a:xfrm>
              <a:off x="3360544" y="2243649"/>
              <a:ext cx="1672047" cy="1672046"/>
              <a:chOff x="3886967" y="2338450"/>
              <a:chExt cx="1672047" cy="1672046"/>
            </a:xfrm>
          </p:grpSpPr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BC9E1138-80B5-CA3A-8EF8-0BFB976FD5D2}"/>
                  </a:ext>
                </a:extLst>
              </p:cNvPr>
              <p:cNvGrpSpPr/>
              <p:nvPr/>
            </p:nvGrpSpPr>
            <p:grpSpPr>
              <a:xfrm>
                <a:off x="3886967" y="2338450"/>
                <a:ext cx="1214847" cy="1214846"/>
                <a:chOff x="4362994" y="1860373"/>
                <a:chExt cx="1214847" cy="1214846"/>
              </a:xfrm>
            </p:grpSpPr>
            <p:sp>
              <p:nvSpPr>
                <p:cNvPr id="13" name="직사각형 12">
                  <a:extLst>
                    <a:ext uri="{FF2B5EF4-FFF2-40B4-BE49-F238E27FC236}">
                      <a16:creationId xmlns:a16="http://schemas.microsoft.com/office/drawing/2014/main" id="{741DCD6B-634A-4057-B8B3-19E9808E47B9}"/>
                    </a:ext>
                  </a:extLst>
                </p:cNvPr>
                <p:cNvSpPr/>
                <p:nvPr/>
              </p:nvSpPr>
              <p:spPr>
                <a:xfrm>
                  <a:off x="4362994" y="1860373"/>
                  <a:ext cx="1214846" cy="1214846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/>
                </a:p>
              </p:txBody>
            </p:sp>
            <p:grpSp>
              <p:nvGrpSpPr>
                <p:cNvPr id="20" name="그룹 19">
                  <a:extLst>
                    <a:ext uri="{FF2B5EF4-FFF2-40B4-BE49-F238E27FC236}">
                      <a16:creationId xmlns:a16="http://schemas.microsoft.com/office/drawing/2014/main" id="{F9D67905-FAC0-B801-1CE1-E91A93ECB77C}"/>
                    </a:ext>
                  </a:extLst>
                </p:cNvPr>
                <p:cNvGrpSpPr/>
                <p:nvPr/>
              </p:nvGrpSpPr>
              <p:grpSpPr>
                <a:xfrm>
                  <a:off x="4769394" y="1860373"/>
                  <a:ext cx="398780" cy="1214846"/>
                  <a:chOff x="4769394" y="1860373"/>
                  <a:chExt cx="398780" cy="1214846"/>
                </a:xfrm>
              </p:grpSpPr>
              <p:cxnSp>
                <p:nvCxnSpPr>
                  <p:cNvPr id="18" name="직선 연결선[R] 17">
                    <a:extLst>
                      <a:ext uri="{FF2B5EF4-FFF2-40B4-BE49-F238E27FC236}">
                        <a16:creationId xmlns:a16="http://schemas.microsoft.com/office/drawing/2014/main" id="{C827B374-637E-332F-A309-9D088B0B201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769394" y="1860373"/>
                    <a:ext cx="0" cy="1214846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" name="직선 연결선[R] 18">
                    <a:extLst>
                      <a:ext uri="{FF2B5EF4-FFF2-40B4-BE49-F238E27FC236}">
                        <a16:creationId xmlns:a16="http://schemas.microsoft.com/office/drawing/2014/main" id="{98096123-DF5A-CC98-D59E-2AA04F3A961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168174" y="1860373"/>
                    <a:ext cx="0" cy="1214846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1" name="그룹 20">
                  <a:extLst>
                    <a:ext uri="{FF2B5EF4-FFF2-40B4-BE49-F238E27FC236}">
                      <a16:creationId xmlns:a16="http://schemas.microsoft.com/office/drawing/2014/main" id="{AF84B70C-53A0-FF6F-FB72-2999A87BFADC}"/>
                    </a:ext>
                  </a:extLst>
                </p:cNvPr>
                <p:cNvGrpSpPr/>
                <p:nvPr/>
              </p:nvGrpSpPr>
              <p:grpSpPr>
                <a:xfrm rot="5400000">
                  <a:off x="4771028" y="1892128"/>
                  <a:ext cx="398780" cy="1214846"/>
                  <a:chOff x="4769394" y="1860373"/>
                  <a:chExt cx="398780" cy="1214846"/>
                </a:xfrm>
              </p:grpSpPr>
              <p:cxnSp>
                <p:nvCxnSpPr>
                  <p:cNvPr id="22" name="직선 연결선[R] 21">
                    <a:extLst>
                      <a:ext uri="{FF2B5EF4-FFF2-40B4-BE49-F238E27FC236}">
                        <a16:creationId xmlns:a16="http://schemas.microsoft.com/office/drawing/2014/main" id="{97B7E485-7045-75D9-A2CC-99FDBBE2993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769394" y="1860373"/>
                    <a:ext cx="0" cy="1214846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" name="직선 연결선[R] 22">
                    <a:extLst>
                      <a:ext uri="{FF2B5EF4-FFF2-40B4-BE49-F238E27FC236}">
                        <a16:creationId xmlns:a16="http://schemas.microsoft.com/office/drawing/2014/main" id="{E0E01085-9938-E034-F096-96ECE20C213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168174" y="1860373"/>
                    <a:ext cx="0" cy="1214846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25" name="그룹 24">
                <a:extLst>
                  <a:ext uri="{FF2B5EF4-FFF2-40B4-BE49-F238E27FC236}">
                    <a16:creationId xmlns:a16="http://schemas.microsoft.com/office/drawing/2014/main" id="{138AD0EC-F7E3-F2B1-F87E-A8B02CA53531}"/>
                  </a:ext>
                </a:extLst>
              </p:cNvPr>
              <p:cNvGrpSpPr/>
              <p:nvPr/>
            </p:nvGrpSpPr>
            <p:grpSpPr>
              <a:xfrm>
                <a:off x="4039367" y="2490850"/>
                <a:ext cx="1214847" cy="1214846"/>
                <a:chOff x="4362994" y="1860373"/>
                <a:chExt cx="1214847" cy="1214846"/>
              </a:xfrm>
            </p:grpSpPr>
            <p:sp>
              <p:nvSpPr>
                <p:cNvPr id="26" name="직사각형 25">
                  <a:extLst>
                    <a:ext uri="{FF2B5EF4-FFF2-40B4-BE49-F238E27FC236}">
                      <a16:creationId xmlns:a16="http://schemas.microsoft.com/office/drawing/2014/main" id="{1E608979-638F-DABC-B48A-0CE36A2F7D20}"/>
                    </a:ext>
                  </a:extLst>
                </p:cNvPr>
                <p:cNvSpPr/>
                <p:nvPr/>
              </p:nvSpPr>
              <p:spPr>
                <a:xfrm>
                  <a:off x="4362994" y="1860373"/>
                  <a:ext cx="1214846" cy="1214846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/>
                </a:p>
              </p:txBody>
            </p:sp>
            <p:grpSp>
              <p:nvGrpSpPr>
                <p:cNvPr id="27" name="그룹 26">
                  <a:extLst>
                    <a:ext uri="{FF2B5EF4-FFF2-40B4-BE49-F238E27FC236}">
                      <a16:creationId xmlns:a16="http://schemas.microsoft.com/office/drawing/2014/main" id="{A9D1F5EA-891C-F3E8-BDB1-F2D355D4FAB1}"/>
                    </a:ext>
                  </a:extLst>
                </p:cNvPr>
                <p:cNvGrpSpPr/>
                <p:nvPr/>
              </p:nvGrpSpPr>
              <p:grpSpPr>
                <a:xfrm>
                  <a:off x="4769394" y="1860373"/>
                  <a:ext cx="398780" cy="1214846"/>
                  <a:chOff x="4769394" y="1860373"/>
                  <a:chExt cx="398780" cy="1214846"/>
                </a:xfrm>
              </p:grpSpPr>
              <p:cxnSp>
                <p:nvCxnSpPr>
                  <p:cNvPr id="31" name="직선 연결선[R] 30">
                    <a:extLst>
                      <a:ext uri="{FF2B5EF4-FFF2-40B4-BE49-F238E27FC236}">
                        <a16:creationId xmlns:a16="http://schemas.microsoft.com/office/drawing/2014/main" id="{92D9B763-7594-BC67-DD01-6F201EDB1AC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769394" y="1860373"/>
                    <a:ext cx="0" cy="1214846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" name="직선 연결선[R] 31">
                    <a:extLst>
                      <a:ext uri="{FF2B5EF4-FFF2-40B4-BE49-F238E27FC236}">
                        <a16:creationId xmlns:a16="http://schemas.microsoft.com/office/drawing/2014/main" id="{8E7E62D1-A21A-F72D-2733-3FA6EFA7270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168174" y="1860373"/>
                    <a:ext cx="0" cy="1214846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8" name="그룹 27">
                  <a:extLst>
                    <a:ext uri="{FF2B5EF4-FFF2-40B4-BE49-F238E27FC236}">
                      <a16:creationId xmlns:a16="http://schemas.microsoft.com/office/drawing/2014/main" id="{14DA481D-43E7-C159-EEDA-7176B1BA78F5}"/>
                    </a:ext>
                  </a:extLst>
                </p:cNvPr>
                <p:cNvGrpSpPr/>
                <p:nvPr/>
              </p:nvGrpSpPr>
              <p:grpSpPr>
                <a:xfrm rot="5400000">
                  <a:off x="4771028" y="1892128"/>
                  <a:ext cx="398780" cy="1214846"/>
                  <a:chOff x="4769394" y="1860373"/>
                  <a:chExt cx="398780" cy="1214846"/>
                </a:xfrm>
              </p:grpSpPr>
              <p:cxnSp>
                <p:nvCxnSpPr>
                  <p:cNvPr id="29" name="직선 연결선[R] 28">
                    <a:extLst>
                      <a:ext uri="{FF2B5EF4-FFF2-40B4-BE49-F238E27FC236}">
                        <a16:creationId xmlns:a16="http://schemas.microsoft.com/office/drawing/2014/main" id="{9DFD3BF2-9781-29AA-F7A6-CD8D85C3F6D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769394" y="1860373"/>
                    <a:ext cx="0" cy="1214846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" name="직선 연결선[R] 29">
                    <a:extLst>
                      <a:ext uri="{FF2B5EF4-FFF2-40B4-BE49-F238E27FC236}">
                        <a16:creationId xmlns:a16="http://schemas.microsoft.com/office/drawing/2014/main" id="{9A1BE20F-97BF-D199-B619-01CB07E7EB9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168174" y="1860373"/>
                    <a:ext cx="0" cy="1214846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33" name="그룹 32">
                <a:extLst>
                  <a:ext uri="{FF2B5EF4-FFF2-40B4-BE49-F238E27FC236}">
                    <a16:creationId xmlns:a16="http://schemas.microsoft.com/office/drawing/2014/main" id="{04F635F7-220D-C3A8-B71F-71B2C31D2A01}"/>
                  </a:ext>
                </a:extLst>
              </p:cNvPr>
              <p:cNvGrpSpPr/>
              <p:nvPr/>
            </p:nvGrpSpPr>
            <p:grpSpPr>
              <a:xfrm>
                <a:off x="4191767" y="2643250"/>
                <a:ext cx="1214847" cy="1214846"/>
                <a:chOff x="4362994" y="1860373"/>
                <a:chExt cx="1214847" cy="1214846"/>
              </a:xfrm>
            </p:grpSpPr>
            <p:sp>
              <p:nvSpPr>
                <p:cNvPr id="34" name="직사각형 33">
                  <a:extLst>
                    <a:ext uri="{FF2B5EF4-FFF2-40B4-BE49-F238E27FC236}">
                      <a16:creationId xmlns:a16="http://schemas.microsoft.com/office/drawing/2014/main" id="{634078A2-C5E7-E2E4-ACAC-FABEE35341B2}"/>
                    </a:ext>
                  </a:extLst>
                </p:cNvPr>
                <p:cNvSpPr/>
                <p:nvPr/>
              </p:nvSpPr>
              <p:spPr>
                <a:xfrm>
                  <a:off x="4362994" y="1860373"/>
                  <a:ext cx="1214846" cy="1214846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/>
                </a:p>
              </p:txBody>
            </p:sp>
            <p:grpSp>
              <p:nvGrpSpPr>
                <p:cNvPr id="35" name="그룹 34">
                  <a:extLst>
                    <a:ext uri="{FF2B5EF4-FFF2-40B4-BE49-F238E27FC236}">
                      <a16:creationId xmlns:a16="http://schemas.microsoft.com/office/drawing/2014/main" id="{D95514BF-FD0D-620A-6CA2-7F902E093E3C}"/>
                    </a:ext>
                  </a:extLst>
                </p:cNvPr>
                <p:cNvGrpSpPr/>
                <p:nvPr/>
              </p:nvGrpSpPr>
              <p:grpSpPr>
                <a:xfrm>
                  <a:off x="4769394" y="1860373"/>
                  <a:ext cx="398780" cy="1214846"/>
                  <a:chOff x="4769394" y="1860373"/>
                  <a:chExt cx="398780" cy="1214846"/>
                </a:xfrm>
              </p:grpSpPr>
              <p:cxnSp>
                <p:nvCxnSpPr>
                  <p:cNvPr id="39" name="직선 연결선[R] 38">
                    <a:extLst>
                      <a:ext uri="{FF2B5EF4-FFF2-40B4-BE49-F238E27FC236}">
                        <a16:creationId xmlns:a16="http://schemas.microsoft.com/office/drawing/2014/main" id="{1DE6150F-C0C4-DD36-431B-66E4E7FB40B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769394" y="1860373"/>
                    <a:ext cx="0" cy="1214846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0" name="직선 연결선[R] 39">
                    <a:extLst>
                      <a:ext uri="{FF2B5EF4-FFF2-40B4-BE49-F238E27FC236}">
                        <a16:creationId xmlns:a16="http://schemas.microsoft.com/office/drawing/2014/main" id="{40E53B4C-5EAF-0186-6A77-0C917BB54C6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168174" y="1860373"/>
                    <a:ext cx="0" cy="1214846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6" name="그룹 35">
                  <a:extLst>
                    <a:ext uri="{FF2B5EF4-FFF2-40B4-BE49-F238E27FC236}">
                      <a16:creationId xmlns:a16="http://schemas.microsoft.com/office/drawing/2014/main" id="{1E32BB35-438A-C1B9-C9A3-DAC2047C5D13}"/>
                    </a:ext>
                  </a:extLst>
                </p:cNvPr>
                <p:cNvGrpSpPr/>
                <p:nvPr/>
              </p:nvGrpSpPr>
              <p:grpSpPr>
                <a:xfrm rot="5400000">
                  <a:off x="4771028" y="1892128"/>
                  <a:ext cx="398780" cy="1214846"/>
                  <a:chOff x="4769394" y="1860373"/>
                  <a:chExt cx="398780" cy="1214846"/>
                </a:xfrm>
              </p:grpSpPr>
              <p:cxnSp>
                <p:nvCxnSpPr>
                  <p:cNvPr id="37" name="직선 연결선[R] 36">
                    <a:extLst>
                      <a:ext uri="{FF2B5EF4-FFF2-40B4-BE49-F238E27FC236}">
                        <a16:creationId xmlns:a16="http://schemas.microsoft.com/office/drawing/2014/main" id="{C644125F-0CB1-EEAA-116B-041B2E620F9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769394" y="1860373"/>
                    <a:ext cx="0" cy="1214846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" name="직선 연결선[R] 37">
                    <a:extLst>
                      <a:ext uri="{FF2B5EF4-FFF2-40B4-BE49-F238E27FC236}">
                        <a16:creationId xmlns:a16="http://schemas.microsoft.com/office/drawing/2014/main" id="{FFDC6AF5-6607-D6BA-6C64-174E6B42689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168174" y="1860373"/>
                    <a:ext cx="0" cy="1214846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41" name="그룹 40">
                <a:extLst>
                  <a:ext uri="{FF2B5EF4-FFF2-40B4-BE49-F238E27FC236}">
                    <a16:creationId xmlns:a16="http://schemas.microsoft.com/office/drawing/2014/main" id="{E56EFBB1-70E1-E131-C87B-605DE95A1A36}"/>
                  </a:ext>
                </a:extLst>
              </p:cNvPr>
              <p:cNvGrpSpPr/>
              <p:nvPr/>
            </p:nvGrpSpPr>
            <p:grpSpPr>
              <a:xfrm>
                <a:off x="4344167" y="2795650"/>
                <a:ext cx="1214847" cy="1214846"/>
                <a:chOff x="4362994" y="1860373"/>
                <a:chExt cx="1214847" cy="1214846"/>
              </a:xfrm>
            </p:grpSpPr>
            <p:sp>
              <p:nvSpPr>
                <p:cNvPr id="42" name="직사각형 41">
                  <a:extLst>
                    <a:ext uri="{FF2B5EF4-FFF2-40B4-BE49-F238E27FC236}">
                      <a16:creationId xmlns:a16="http://schemas.microsoft.com/office/drawing/2014/main" id="{BC41AF48-4AAC-B0B5-34BF-67BB430F7BA5}"/>
                    </a:ext>
                  </a:extLst>
                </p:cNvPr>
                <p:cNvSpPr/>
                <p:nvPr/>
              </p:nvSpPr>
              <p:spPr>
                <a:xfrm>
                  <a:off x="4362994" y="1860373"/>
                  <a:ext cx="1214846" cy="1214846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/>
                </a:p>
              </p:txBody>
            </p:sp>
            <p:grpSp>
              <p:nvGrpSpPr>
                <p:cNvPr id="43" name="그룹 42">
                  <a:extLst>
                    <a:ext uri="{FF2B5EF4-FFF2-40B4-BE49-F238E27FC236}">
                      <a16:creationId xmlns:a16="http://schemas.microsoft.com/office/drawing/2014/main" id="{F7850EC5-07B1-1032-9215-A9983FAC94F4}"/>
                    </a:ext>
                  </a:extLst>
                </p:cNvPr>
                <p:cNvGrpSpPr/>
                <p:nvPr/>
              </p:nvGrpSpPr>
              <p:grpSpPr>
                <a:xfrm>
                  <a:off x="4769394" y="1860373"/>
                  <a:ext cx="398780" cy="1214846"/>
                  <a:chOff x="4769394" y="1860373"/>
                  <a:chExt cx="398780" cy="1214846"/>
                </a:xfrm>
              </p:grpSpPr>
              <p:cxnSp>
                <p:nvCxnSpPr>
                  <p:cNvPr id="47" name="직선 연결선[R] 46">
                    <a:extLst>
                      <a:ext uri="{FF2B5EF4-FFF2-40B4-BE49-F238E27FC236}">
                        <a16:creationId xmlns:a16="http://schemas.microsoft.com/office/drawing/2014/main" id="{72463B65-9A0E-3907-DE7C-ACF990D8155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769394" y="1860373"/>
                    <a:ext cx="0" cy="1214846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" name="직선 연결선[R] 47">
                    <a:extLst>
                      <a:ext uri="{FF2B5EF4-FFF2-40B4-BE49-F238E27FC236}">
                        <a16:creationId xmlns:a16="http://schemas.microsoft.com/office/drawing/2014/main" id="{6E67F743-1748-BE87-37CF-9D64368681C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168174" y="1860373"/>
                    <a:ext cx="0" cy="1214846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44" name="그룹 43">
                  <a:extLst>
                    <a:ext uri="{FF2B5EF4-FFF2-40B4-BE49-F238E27FC236}">
                      <a16:creationId xmlns:a16="http://schemas.microsoft.com/office/drawing/2014/main" id="{FA5C6E56-A672-C747-D386-E1F962CF6367}"/>
                    </a:ext>
                  </a:extLst>
                </p:cNvPr>
                <p:cNvGrpSpPr/>
                <p:nvPr/>
              </p:nvGrpSpPr>
              <p:grpSpPr>
                <a:xfrm rot="5400000">
                  <a:off x="4771028" y="1892128"/>
                  <a:ext cx="398780" cy="1214846"/>
                  <a:chOff x="4769394" y="1860373"/>
                  <a:chExt cx="398780" cy="1214846"/>
                </a:xfrm>
              </p:grpSpPr>
              <p:cxnSp>
                <p:nvCxnSpPr>
                  <p:cNvPr id="45" name="직선 연결선[R] 44">
                    <a:extLst>
                      <a:ext uri="{FF2B5EF4-FFF2-40B4-BE49-F238E27FC236}">
                        <a16:creationId xmlns:a16="http://schemas.microsoft.com/office/drawing/2014/main" id="{A53F1FD3-D499-36AB-7367-0BB91E9D591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769394" y="1860373"/>
                    <a:ext cx="0" cy="1214846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" name="직선 연결선[R] 45">
                    <a:extLst>
                      <a:ext uri="{FF2B5EF4-FFF2-40B4-BE49-F238E27FC236}">
                        <a16:creationId xmlns:a16="http://schemas.microsoft.com/office/drawing/2014/main" id="{3BEDAD5F-973C-66E5-6C6E-CF73E22C04E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168174" y="1860373"/>
                    <a:ext cx="0" cy="1214846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6B483A29-C495-A80C-8683-4A841A6F9D4B}"/>
                </a:ext>
              </a:extLst>
            </p:cNvPr>
            <p:cNvSpPr txBox="1"/>
            <p:nvPr/>
          </p:nvSpPr>
          <p:spPr>
            <a:xfrm>
              <a:off x="3045655" y="4288451"/>
              <a:ext cx="2301824" cy="95186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ko-KR" sz="2400" dirty="0">
                  <a:solidFill>
                    <a:srgbClr val="0F0E70"/>
                  </a:solidFill>
                  <a:latin typeface="KoPubDotum Light" pitchFamily="2" charset="-127"/>
                  <a:ea typeface="KoPubDotum Light" pitchFamily="2" charset="-127"/>
                </a:rPr>
                <a:t>Convolution Layer</a:t>
              </a:r>
              <a:endParaRPr lang="ko-KR" altLang="en-US" sz="2400" dirty="0">
                <a:solidFill>
                  <a:srgbClr val="0F0E70"/>
                </a:solidFill>
                <a:latin typeface="KoPubDotum Light" pitchFamily="2" charset="-127"/>
                <a:ea typeface="KoPubDotum Light" pitchFamily="2" charset="-127"/>
              </a:endParaRPr>
            </a:p>
          </p:txBody>
        </p:sp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C9A9E876-F6EB-75C6-42C8-243B3816961A}"/>
              </a:ext>
            </a:extLst>
          </p:cNvPr>
          <p:cNvGrpSpPr/>
          <p:nvPr/>
        </p:nvGrpSpPr>
        <p:grpSpPr>
          <a:xfrm>
            <a:off x="-59126" y="2548664"/>
            <a:ext cx="2301824" cy="3017979"/>
            <a:chOff x="-61048" y="2319849"/>
            <a:chExt cx="2301824" cy="3017979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F54371A-D048-6B7B-A1CF-BB577671130C}"/>
                </a:ext>
              </a:extLst>
            </p:cNvPr>
            <p:cNvSpPr txBox="1"/>
            <p:nvPr/>
          </p:nvSpPr>
          <p:spPr>
            <a:xfrm>
              <a:off x="-61048" y="4385964"/>
              <a:ext cx="2301824" cy="95186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ko-KR" sz="2400" dirty="0">
                  <a:solidFill>
                    <a:srgbClr val="0F0E70"/>
                  </a:solidFill>
                  <a:latin typeface="KoPubDotum Light" pitchFamily="2" charset="-127"/>
                  <a:ea typeface="KoPubDotum Light" pitchFamily="2" charset="-127"/>
                </a:rPr>
                <a:t>32 x 32</a:t>
              </a:r>
            </a:p>
            <a:p>
              <a:pPr algn="ctr">
                <a:lnSpc>
                  <a:spcPct val="120000"/>
                </a:lnSpc>
              </a:pPr>
              <a:r>
                <a:rPr lang="en-US" altLang="ko-KR" sz="2400" dirty="0">
                  <a:solidFill>
                    <a:srgbClr val="0F0E70"/>
                  </a:solidFill>
                  <a:latin typeface="KoPubDotum Light" pitchFamily="2" charset="-127"/>
                  <a:ea typeface="KoPubDotum Light" pitchFamily="2" charset="-127"/>
                </a:rPr>
                <a:t>3 channel</a:t>
              </a:r>
              <a:endParaRPr lang="ko-KR" altLang="en-US" sz="2400" dirty="0">
                <a:solidFill>
                  <a:srgbClr val="0F0E70"/>
                </a:solidFill>
                <a:latin typeface="KoPubDotum Light" pitchFamily="2" charset="-127"/>
                <a:ea typeface="KoPubDotum Light" pitchFamily="2" charset="-127"/>
              </a:endParaRPr>
            </a:p>
          </p:txBody>
        </p:sp>
        <p:grpSp>
          <p:nvGrpSpPr>
            <p:cNvPr id="66" name="그룹 65">
              <a:extLst>
                <a:ext uri="{FF2B5EF4-FFF2-40B4-BE49-F238E27FC236}">
                  <a16:creationId xmlns:a16="http://schemas.microsoft.com/office/drawing/2014/main" id="{3FB51EAE-BA57-CED8-7A3B-23ED6870D252}"/>
                </a:ext>
              </a:extLst>
            </p:cNvPr>
            <p:cNvGrpSpPr/>
            <p:nvPr/>
          </p:nvGrpSpPr>
          <p:grpSpPr>
            <a:xfrm>
              <a:off x="330041" y="2319849"/>
              <a:ext cx="1519646" cy="1519646"/>
              <a:chOff x="7773333" y="4288451"/>
              <a:chExt cx="1519646" cy="1519646"/>
            </a:xfrm>
          </p:grpSpPr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FC57CEEC-17BF-4F03-ED32-D67F4E13B395}"/>
                  </a:ext>
                </a:extLst>
              </p:cNvPr>
              <p:cNvSpPr/>
              <p:nvPr/>
            </p:nvSpPr>
            <p:spPr>
              <a:xfrm>
                <a:off x="7773333" y="4288451"/>
                <a:ext cx="1214846" cy="121484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64" name="직사각형 63">
                <a:extLst>
                  <a:ext uri="{FF2B5EF4-FFF2-40B4-BE49-F238E27FC236}">
                    <a16:creationId xmlns:a16="http://schemas.microsoft.com/office/drawing/2014/main" id="{EBA05E2C-F899-82DB-BA45-62E172EBBFD5}"/>
                  </a:ext>
                </a:extLst>
              </p:cNvPr>
              <p:cNvSpPr/>
              <p:nvPr/>
            </p:nvSpPr>
            <p:spPr>
              <a:xfrm>
                <a:off x="7925733" y="4440851"/>
                <a:ext cx="1214846" cy="1214846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F6F40B86-54F5-EF1F-BAE0-AE02A9566725}"/>
                  </a:ext>
                </a:extLst>
              </p:cNvPr>
              <p:cNvSpPr/>
              <p:nvPr/>
            </p:nvSpPr>
            <p:spPr>
              <a:xfrm>
                <a:off x="8078133" y="4593251"/>
                <a:ext cx="1214846" cy="121484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78820EC8-1759-9D7B-2C69-DF92AEA0A4AB}"/>
              </a:ext>
            </a:extLst>
          </p:cNvPr>
          <p:cNvGrpSpPr/>
          <p:nvPr/>
        </p:nvGrpSpPr>
        <p:grpSpPr>
          <a:xfrm>
            <a:off x="5670937" y="2435053"/>
            <a:ext cx="2301824" cy="3008847"/>
            <a:chOff x="5347479" y="1768821"/>
            <a:chExt cx="2301824" cy="3008847"/>
          </a:xfrm>
        </p:grpSpPr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id="{F211C359-EAC2-68AF-8A7C-2AD57C4232D3}"/>
                </a:ext>
              </a:extLst>
            </p:cNvPr>
            <p:cNvGrpSpPr/>
            <p:nvPr/>
          </p:nvGrpSpPr>
          <p:grpSpPr>
            <a:xfrm>
              <a:off x="6183336" y="1768821"/>
              <a:ext cx="630111" cy="1946984"/>
              <a:chOff x="7330803" y="2113081"/>
              <a:chExt cx="630111" cy="1946984"/>
            </a:xfrm>
          </p:grpSpPr>
          <p:grpSp>
            <p:nvGrpSpPr>
              <p:cNvPr id="57" name="그룹 56">
                <a:extLst>
                  <a:ext uri="{FF2B5EF4-FFF2-40B4-BE49-F238E27FC236}">
                    <a16:creationId xmlns:a16="http://schemas.microsoft.com/office/drawing/2014/main" id="{7CE22CA0-D237-4FDB-ECD8-870E86BE32A4}"/>
                  </a:ext>
                </a:extLst>
              </p:cNvPr>
              <p:cNvGrpSpPr/>
              <p:nvPr/>
            </p:nvGrpSpPr>
            <p:grpSpPr>
              <a:xfrm>
                <a:off x="7330803" y="2249706"/>
                <a:ext cx="227215" cy="1665989"/>
                <a:chOff x="7330803" y="2249706"/>
                <a:chExt cx="227215" cy="1665989"/>
              </a:xfrm>
            </p:grpSpPr>
            <p:sp>
              <p:nvSpPr>
                <p:cNvPr id="52" name="직사각형 51">
                  <a:extLst>
                    <a:ext uri="{FF2B5EF4-FFF2-40B4-BE49-F238E27FC236}">
                      <a16:creationId xmlns:a16="http://schemas.microsoft.com/office/drawing/2014/main" id="{FAE89589-BF26-4D62-8C64-9ED23E9C1C07}"/>
                    </a:ext>
                  </a:extLst>
                </p:cNvPr>
                <p:cNvSpPr/>
                <p:nvPr/>
              </p:nvSpPr>
              <p:spPr>
                <a:xfrm>
                  <a:off x="7330803" y="2249706"/>
                  <a:ext cx="103668" cy="1665989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/>
                </a:p>
              </p:txBody>
            </p:sp>
            <p:sp>
              <p:nvSpPr>
                <p:cNvPr id="53" name="직사각형 52">
                  <a:extLst>
                    <a:ext uri="{FF2B5EF4-FFF2-40B4-BE49-F238E27FC236}">
                      <a16:creationId xmlns:a16="http://schemas.microsoft.com/office/drawing/2014/main" id="{1C1FFDF9-4F3F-2FBD-EF1F-777DA87BE63D}"/>
                    </a:ext>
                  </a:extLst>
                </p:cNvPr>
                <p:cNvSpPr/>
                <p:nvPr/>
              </p:nvSpPr>
              <p:spPr>
                <a:xfrm>
                  <a:off x="7454350" y="2249706"/>
                  <a:ext cx="103668" cy="1665989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/>
                </a:p>
              </p:txBody>
            </p:sp>
          </p:grpSp>
          <p:sp>
            <p:nvSpPr>
              <p:cNvPr id="56" name="사다리꼴[T] 55">
                <a:extLst>
                  <a:ext uri="{FF2B5EF4-FFF2-40B4-BE49-F238E27FC236}">
                    <a16:creationId xmlns:a16="http://schemas.microsoft.com/office/drawing/2014/main" id="{3FCB43D6-69D2-32C7-20B1-F784F5211C58}"/>
                  </a:ext>
                </a:extLst>
              </p:cNvPr>
              <p:cNvSpPr/>
              <p:nvPr/>
            </p:nvSpPr>
            <p:spPr>
              <a:xfrm rot="16200000">
                <a:off x="6799841" y="2898991"/>
                <a:ext cx="1946984" cy="375163"/>
              </a:xfrm>
              <a:prstGeom prst="trapezoid">
                <a:avLst>
                  <a:gd name="adj" fmla="val 39908"/>
                </a:avLst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CB1F0396-322C-5A69-A9D8-C7EA65E26889}"/>
                </a:ext>
              </a:extLst>
            </p:cNvPr>
            <p:cNvSpPr txBox="1"/>
            <p:nvPr/>
          </p:nvSpPr>
          <p:spPr>
            <a:xfrm>
              <a:off x="5347479" y="4269003"/>
              <a:ext cx="2301824" cy="508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ko-KR" sz="2400" dirty="0">
                  <a:solidFill>
                    <a:srgbClr val="0F0E70"/>
                  </a:solidFill>
                  <a:latin typeface="KoPubDotum Light" pitchFamily="2" charset="-127"/>
                  <a:ea typeface="KoPubDotum Light" pitchFamily="2" charset="-127"/>
                </a:rPr>
                <a:t>Flatten</a:t>
              </a:r>
              <a:endParaRPr lang="ko-KR" altLang="en-US" sz="2400" dirty="0">
                <a:solidFill>
                  <a:srgbClr val="0F0E70"/>
                </a:solidFill>
                <a:latin typeface="KoPubDotum Light" pitchFamily="2" charset="-127"/>
                <a:ea typeface="KoPubDotum Light" pitchFamily="2" charset="-127"/>
              </a:endParaRPr>
            </a:p>
          </p:txBody>
        </p:sp>
      </p:grp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B7E2E387-1EA4-67D2-085B-9A5FF0886986}"/>
              </a:ext>
            </a:extLst>
          </p:cNvPr>
          <p:cNvSpPr/>
          <p:nvPr/>
        </p:nvSpPr>
        <p:spPr>
          <a:xfrm>
            <a:off x="8919476" y="2435052"/>
            <a:ext cx="547233" cy="194698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65B229EF-1C20-66BA-1548-330725EEF68F}"/>
              </a:ext>
            </a:extLst>
          </p:cNvPr>
          <p:cNvCxnSpPr>
            <a:cxnSpLocks/>
          </p:cNvCxnSpPr>
          <p:nvPr/>
        </p:nvCxnSpPr>
        <p:spPr>
          <a:xfrm>
            <a:off x="5225021" y="3476852"/>
            <a:ext cx="1023122" cy="0"/>
          </a:xfrm>
          <a:prstGeom prst="straightConnector1">
            <a:avLst/>
          </a:prstGeom>
          <a:ln w="76200">
            <a:solidFill>
              <a:srgbClr val="0F0F7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BB079608-DA29-FBEA-90F3-18DBC04F8CD3}"/>
              </a:ext>
            </a:extLst>
          </p:cNvPr>
          <p:cNvCxnSpPr>
            <a:cxnSpLocks/>
          </p:cNvCxnSpPr>
          <p:nvPr/>
        </p:nvCxnSpPr>
        <p:spPr>
          <a:xfrm>
            <a:off x="7364170" y="3460887"/>
            <a:ext cx="1023122" cy="0"/>
          </a:xfrm>
          <a:prstGeom prst="straightConnector1">
            <a:avLst/>
          </a:prstGeom>
          <a:ln w="76200">
            <a:solidFill>
              <a:srgbClr val="0F0F7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7D90C3DC-4D90-631B-89E4-5393C95BE63C}"/>
              </a:ext>
            </a:extLst>
          </p:cNvPr>
          <p:cNvSpPr txBox="1"/>
          <p:nvPr/>
        </p:nvSpPr>
        <p:spPr>
          <a:xfrm>
            <a:off x="8042180" y="4935235"/>
            <a:ext cx="2301824" cy="508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2400" dirty="0">
                <a:solidFill>
                  <a:srgbClr val="0F0E70"/>
                </a:solidFill>
                <a:latin typeface="KoPubDotum Light" pitchFamily="2" charset="-127"/>
                <a:ea typeface="KoPubDotum Light" pitchFamily="2" charset="-127"/>
              </a:rPr>
              <a:t>Hidden</a:t>
            </a:r>
            <a:endParaRPr lang="ko-KR" altLang="en-US" sz="2400" dirty="0">
              <a:solidFill>
                <a:srgbClr val="0F0E70"/>
              </a:solidFill>
              <a:latin typeface="KoPubDotum Light" pitchFamily="2" charset="-127"/>
              <a:ea typeface="KoPubDotum Light" pitchFamily="2" charset="-127"/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1EDC9A4B-FDED-4E41-BD13-9D1AABF33723}"/>
              </a:ext>
            </a:extLst>
          </p:cNvPr>
          <p:cNvCxnSpPr>
            <a:cxnSpLocks/>
          </p:cNvCxnSpPr>
          <p:nvPr/>
        </p:nvCxnSpPr>
        <p:spPr>
          <a:xfrm>
            <a:off x="9782365" y="3460887"/>
            <a:ext cx="1023122" cy="0"/>
          </a:xfrm>
          <a:prstGeom prst="straightConnector1">
            <a:avLst/>
          </a:prstGeom>
          <a:ln w="76200">
            <a:solidFill>
              <a:srgbClr val="0F0F7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E47B3E1C-3C17-825D-DFE1-27030CD9094F}"/>
              </a:ext>
            </a:extLst>
          </p:cNvPr>
          <p:cNvSpPr txBox="1"/>
          <p:nvPr/>
        </p:nvSpPr>
        <p:spPr>
          <a:xfrm>
            <a:off x="11279888" y="2098558"/>
            <a:ext cx="1497892" cy="272465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2400" dirty="0">
                <a:solidFill>
                  <a:srgbClr val="0F0E70"/>
                </a:solidFill>
                <a:latin typeface="KoPubDotum Light" pitchFamily="2" charset="-127"/>
                <a:ea typeface="KoPubDotum Light" pitchFamily="2" charset="-127"/>
              </a:rPr>
              <a:t>0.2</a:t>
            </a:r>
          </a:p>
          <a:p>
            <a:pPr>
              <a:lnSpc>
                <a:spcPct val="120000"/>
              </a:lnSpc>
            </a:pPr>
            <a:r>
              <a:rPr lang="en-US" altLang="ko-KR" sz="2400" dirty="0">
                <a:solidFill>
                  <a:srgbClr val="0F0E70"/>
                </a:solidFill>
                <a:latin typeface="KoPubDotum Light" pitchFamily="2" charset="-127"/>
                <a:ea typeface="KoPubDotum Light" pitchFamily="2" charset="-127"/>
              </a:rPr>
              <a:t>0.01</a:t>
            </a:r>
          </a:p>
          <a:p>
            <a:pPr>
              <a:lnSpc>
                <a:spcPct val="120000"/>
              </a:lnSpc>
            </a:pPr>
            <a:r>
              <a:rPr lang="en-US" altLang="ko-KR" sz="2400" dirty="0">
                <a:solidFill>
                  <a:srgbClr val="0F0E70"/>
                </a:solidFill>
                <a:latin typeface="KoPubDotum Light" pitchFamily="2" charset="-127"/>
                <a:ea typeface="KoPubDotum Light" pitchFamily="2" charset="-127"/>
              </a:rPr>
              <a:t>0.02</a:t>
            </a:r>
          </a:p>
          <a:p>
            <a:pPr>
              <a:lnSpc>
                <a:spcPct val="120000"/>
              </a:lnSpc>
            </a:pPr>
            <a:r>
              <a:rPr lang="en-US" altLang="ko-KR" sz="2400" dirty="0">
                <a:solidFill>
                  <a:srgbClr val="0F0E70"/>
                </a:solidFill>
                <a:latin typeface="KoPubDotum Light" pitchFamily="2" charset="-127"/>
                <a:ea typeface="KoPubDotum Light" pitchFamily="2" charset="-127"/>
              </a:rPr>
              <a:t>…</a:t>
            </a:r>
          </a:p>
          <a:p>
            <a:pPr>
              <a:lnSpc>
                <a:spcPct val="120000"/>
              </a:lnSpc>
            </a:pPr>
            <a:r>
              <a:rPr lang="en-US" altLang="ko-KR" sz="2400" dirty="0">
                <a:solidFill>
                  <a:srgbClr val="0F0E70"/>
                </a:solidFill>
                <a:latin typeface="KoPubDotum Light" pitchFamily="2" charset="-127"/>
                <a:ea typeface="KoPubDotum Light" pitchFamily="2" charset="-127"/>
              </a:rPr>
              <a:t>0.5</a:t>
            </a:r>
          </a:p>
          <a:p>
            <a:pPr>
              <a:lnSpc>
                <a:spcPct val="120000"/>
              </a:lnSpc>
            </a:pPr>
            <a:r>
              <a:rPr lang="en-US" altLang="ko-KR" sz="2400" dirty="0">
                <a:solidFill>
                  <a:srgbClr val="0F0E70"/>
                </a:solidFill>
                <a:latin typeface="KoPubDotum Light" pitchFamily="2" charset="-127"/>
                <a:ea typeface="KoPubDotum Light" pitchFamily="2" charset="-127"/>
              </a:rPr>
              <a:t>0.12</a:t>
            </a:r>
            <a:endParaRPr lang="ko-KR" altLang="en-US" sz="2400" dirty="0">
              <a:solidFill>
                <a:srgbClr val="0F0E70"/>
              </a:solidFill>
              <a:latin typeface="KoPubDotum Light" pitchFamily="2" charset="-127"/>
              <a:ea typeface="KoPubDotum Light" pitchFamily="2" charset="-127"/>
            </a:endParaRPr>
          </a:p>
        </p:txBody>
      </p:sp>
      <p:sp>
        <p:nvSpPr>
          <p:cNvPr id="77" name="왼쪽 중괄호[L] 76">
            <a:extLst>
              <a:ext uri="{FF2B5EF4-FFF2-40B4-BE49-F238E27FC236}">
                <a16:creationId xmlns:a16="http://schemas.microsoft.com/office/drawing/2014/main" id="{DE8753F0-6D39-3345-6023-A96D8C08C905}"/>
              </a:ext>
            </a:extLst>
          </p:cNvPr>
          <p:cNvSpPr/>
          <p:nvPr/>
        </p:nvSpPr>
        <p:spPr>
          <a:xfrm>
            <a:off x="11055073" y="2324637"/>
            <a:ext cx="173705" cy="2290142"/>
          </a:xfrm>
          <a:prstGeom prst="leftBrace">
            <a:avLst>
              <a:gd name="adj1" fmla="val 8333"/>
              <a:gd name="adj2" fmla="val 49445"/>
            </a:avLst>
          </a:prstGeom>
          <a:ln>
            <a:solidFill>
              <a:srgbClr val="0F0E7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023E158D-DD4C-E929-11E5-8C0384935622}"/>
              </a:ext>
            </a:extLst>
          </p:cNvPr>
          <p:cNvSpPr txBox="1"/>
          <p:nvPr/>
        </p:nvSpPr>
        <p:spPr>
          <a:xfrm>
            <a:off x="10344004" y="4953217"/>
            <a:ext cx="2301824" cy="508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2400" dirty="0">
                <a:solidFill>
                  <a:srgbClr val="0F0E70"/>
                </a:solidFill>
                <a:latin typeface="KoPubDotum Light" pitchFamily="2" charset="-127"/>
                <a:ea typeface="KoPubDotum Light" pitchFamily="2" charset="-127"/>
              </a:rPr>
              <a:t>Output</a:t>
            </a:r>
            <a:endParaRPr lang="ko-KR" altLang="en-US" sz="2400" dirty="0">
              <a:solidFill>
                <a:srgbClr val="0F0E70"/>
              </a:solidFill>
              <a:latin typeface="KoPubDotum Light" pitchFamily="2" charset="-127"/>
              <a:ea typeface="KoPubDotum Light" pitchFamily="2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7C3F9DBE-DD32-B720-9C91-18FDCE26F69B}"/>
              </a:ext>
            </a:extLst>
          </p:cNvPr>
          <p:cNvSpPr txBox="1"/>
          <p:nvPr/>
        </p:nvSpPr>
        <p:spPr>
          <a:xfrm>
            <a:off x="2612799" y="1106285"/>
            <a:ext cx="3105850" cy="523220"/>
          </a:xfrm>
          <a:prstGeom prst="rect">
            <a:avLst/>
          </a:prstGeom>
          <a:solidFill>
            <a:srgbClr val="0F0F70"/>
          </a:solidFill>
        </p:spPr>
        <p:txBody>
          <a:bodyPr wrap="none" rtlCol="0" anchor="ctr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KoPubDotum Medium" pitchFamily="2" charset="-127"/>
                <a:ea typeface="KoPubDotum Medium" pitchFamily="2" charset="-127"/>
                <a:cs typeface="Helvetica Neue Medium" panose="02000503000000020004" pitchFamily="2" charset="0"/>
              </a:rPr>
              <a:t>Feature Extraction</a:t>
            </a:r>
            <a:endParaRPr lang="ko-KR" altLang="en-US" sz="2000" dirty="0">
              <a:solidFill>
                <a:schemeClr val="bg1"/>
              </a:solidFill>
              <a:latin typeface="KoPubDotum Medium" pitchFamily="2" charset="-127"/>
              <a:ea typeface="KoPubDotum Medium" pitchFamily="2" charset="-127"/>
              <a:cs typeface="Helvetica Neue Medium" panose="02000503000000020004" pitchFamily="2" charset="0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2758CB4C-A3AE-0E67-8B8A-7CC5474C0EA3}"/>
              </a:ext>
            </a:extLst>
          </p:cNvPr>
          <p:cNvSpPr txBox="1"/>
          <p:nvPr/>
        </p:nvSpPr>
        <p:spPr>
          <a:xfrm>
            <a:off x="6072176" y="1106285"/>
            <a:ext cx="4836542" cy="523220"/>
          </a:xfrm>
          <a:prstGeom prst="rect">
            <a:avLst/>
          </a:prstGeom>
          <a:solidFill>
            <a:srgbClr val="0F0F70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KoPubDotum Medium" pitchFamily="2" charset="-127"/>
                <a:ea typeface="KoPubDotum Medium" pitchFamily="2" charset="-127"/>
                <a:cs typeface="Helvetica Neue Medium" panose="02000503000000020004" pitchFamily="2" charset="0"/>
              </a:rPr>
              <a:t>Classification</a:t>
            </a:r>
            <a:endParaRPr lang="ko-KR" altLang="en-US" sz="2000" dirty="0">
              <a:solidFill>
                <a:schemeClr val="bg1"/>
              </a:solidFill>
              <a:latin typeface="KoPubDotum Medium" pitchFamily="2" charset="-127"/>
              <a:ea typeface="KoPubDotum Medium" pitchFamily="2" charset="-127"/>
              <a:cs typeface="Helvetica Neue Medium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29319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7D7E204-4829-D54B-DE88-1B36C93D9E63}"/>
              </a:ext>
            </a:extLst>
          </p:cNvPr>
          <p:cNvSpPr/>
          <p:nvPr/>
        </p:nvSpPr>
        <p:spPr>
          <a:xfrm>
            <a:off x="0" y="6151418"/>
            <a:ext cx="12192000" cy="706582"/>
          </a:xfrm>
          <a:prstGeom prst="rect">
            <a:avLst/>
          </a:prstGeom>
          <a:solidFill>
            <a:srgbClr val="0F0F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75ED9685-C98D-24E2-79C9-09004C390A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316" y="6288798"/>
            <a:ext cx="3419651" cy="43182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3F7BAD3-B050-1315-832C-53881F6BA472}"/>
              </a:ext>
            </a:extLst>
          </p:cNvPr>
          <p:cNvSpPr txBox="1"/>
          <p:nvPr/>
        </p:nvSpPr>
        <p:spPr>
          <a:xfrm>
            <a:off x="247650" y="247650"/>
            <a:ext cx="7510444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dirty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CNN – Feature Extraction</a:t>
            </a:r>
            <a:endParaRPr lang="ko-KR" altLang="en-US" sz="3200" dirty="0">
              <a:latin typeface="Helvetica Neue Medium" panose="02000503000000020004" pitchFamily="2" charset="0"/>
              <a:ea typeface="KoPubDotum Bold" pitchFamily="2" charset="-127"/>
              <a:cs typeface="Helvetica Neue Medium" panose="02000503000000020004" pitchFamily="2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907A29F-0AAD-81C8-FD23-0BE6C0435D39}"/>
              </a:ext>
            </a:extLst>
          </p:cNvPr>
          <p:cNvSpPr/>
          <p:nvPr/>
        </p:nvSpPr>
        <p:spPr>
          <a:xfrm>
            <a:off x="0" y="0"/>
            <a:ext cx="247650" cy="247650"/>
          </a:xfrm>
          <a:prstGeom prst="rect">
            <a:avLst/>
          </a:prstGeom>
          <a:solidFill>
            <a:srgbClr val="0F0F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Dotum Medium" pitchFamily="2" charset="-127"/>
              <a:ea typeface="KoPubDotum Medium" pitchFamily="2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29751642-A37D-C961-32F8-8FE63B89E38B}"/>
              </a:ext>
            </a:extLst>
          </p:cNvPr>
          <p:cNvGrpSpPr/>
          <p:nvPr/>
        </p:nvGrpSpPr>
        <p:grpSpPr>
          <a:xfrm>
            <a:off x="467316" y="1106285"/>
            <a:ext cx="3105852" cy="4762499"/>
            <a:chOff x="467316" y="1106285"/>
            <a:chExt cx="3105852" cy="4762499"/>
          </a:xfrm>
        </p:grpSpPr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30AB7189-9D7E-05EC-1BD7-FC68020A1A14}"/>
                </a:ext>
              </a:extLst>
            </p:cNvPr>
            <p:cNvSpPr/>
            <p:nvPr/>
          </p:nvSpPr>
          <p:spPr>
            <a:xfrm>
              <a:off x="467316" y="1106285"/>
              <a:ext cx="3105850" cy="4762499"/>
            </a:xfrm>
            <a:prstGeom prst="rect">
              <a:avLst/>
            </a:prstGeom>
            <a:solidFill>
              <a:srgbClr val="4472C4">
                <a:alpha val="2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D7EE8BD1-27B0-F62C-776E-F4463257C4F2}"/>
                </a:ext>
              </a:extLst>
            </p:cNvPr>
            <p:cNvGrpSpPr/>
            <p:nvPr/>
          </p:nvGrpSpPr>
          <p:grpSpPr>
            <a:xfrm>
              <a:off x="900174" y="2569977"/>
              <a:ext cx="2301824" cy="2996666"/>
              <a:chOff x="3045655" y="2243649"/>
              <a:chExt cx="2301824" cy="2996666"/>
            </a:xfrm>
          </p:grpSpPr>
          <p:grpSp>
            <p:nvGrpSpPr>
              <p:cNvPr id="50" name="그룹 49">
                <a:extLst>
                  <a:ext uri="{FF2B5EF4-FFF2-40B4-BE49-F238E27FC236}">
                    <a16:creationId xmlns:a16="http://schemas.microsoft.com/office/drawing/2014/main" id="{4D43BC02-059A-32B1-1582-4394851BF6B6}"/>
                  </a:ext>
                </a:extLst>
              </p:cNvPr>
              <p:cNvGrpSpPr/>
              <p:nvPr/>
            </p:nvGrpSpPr>
            <p:grpSpPr>
              <a:xfrm>
                <a:off x="3360544" y="2243649"/>
                <a:ext cx="1672047" cy="1672046"/>
                <a:chOff x="3886967" y="2338450"/>
                <a:chExt cx="1672047" cy="1672046"/>
              </a:xfrm>
            </p:grpSpPr>
            <p:grpSp>
              <p:nvGrpSpPr>
                <p:cNvPr id="24" name="그룹 23">
                  <a:extLst>
                    <a:ext uri="{FF2B5EF4-FFF2-40B4-BE49-F238E27FC236}">
                      <a16:creationId xmlns:a16="http://schemas.microsoft.com/office/drawing/2014/main" id="{BC9E1138-80B5-CA3A-8EF8-0BFB976FD5D2}"/>
                    </a:ext>
                  </a:extLst>
                </p:cNvPr>
                <p:cNvGrpSpPr/>
                <p:nvPr/>
              </p:nvGrpSpPr>
              <p:grpSpPr>
                <a:xfrm>
                  <a:off x="3886967" y="2338450"/>
                  <a:ext cx="1214847" cy="1214846"/>
                  <a:chOff x="4362994" y="1860373"/>
                  <a:chExt cx="1214847" cy="1214846"/>
                </a:xfrm>
              </p:grpSpPr>
              <p:sp>
                <p:nvSpPr>
                  <p:cNvPr id="13" name="직사각형 12">
                    <a:extLst>
                      <a:ext uri="{FF2B5EF4-FFF2-40B4-BE49-F238E27FC236}">
                        <a16:creationId xmlns:a16="http://schemas.microsoft.com/office/drawing/2014/main" id="{741DCD6B-634A-4057-B8B3-19E9808E47B9}"/>
                      </a:ext>
                    </a:extLst>
                  </p:cNvPr>
                  <p:cNvSpPr/>
                  <p:nvPr/>
                </p:nvSpPr>
                <p:spPr>
                  <a:xfrm>
                    <a:off x="4362994" y="1860373"/>
                    <a:ext cx="1214846" cy="1214846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ore-KR" altLang="en-US"/>
                  </a:p>
                </p:txBody>
              </p:sp>
              <p:grpSp>
                <p:nvGrpSpPr>
                  <p:cNvPr id="20" name="그룹 19">
                    <a:extLst>
                      <a:ext uri="{FF2B5EF4-FFF2-40B4-BE49-F238E27FC236}">
                        <a16:creationId xmlns:a16="http://schemas.microsoft.com/office/drawing/2014/main" id="{F9D67905-FAC0-B801-1CE1-E91A93ECB77C}"/>
                      </a:ext>
                    </a:extLst>
                  </p:cNvPr>
                  <p:cNvGrpSpPr/>
                  <p:nvPr/>
                </p:nvGrpSpPr>
                <p:grpSpPr>
                  <a:xfrm>
                    <a:off x="4769394" y="1860373"/>
                    <a:ext cx="398780" cy="1214846"/>
                    <a:chOff x="4769394" y="1860373"/>
                    <a:chExt cx="398780" cy="1214846"/>
                  </a:xfrm>
                </p:grpSpPr>
                <p:cxnSp>
                  <p:nvCxnSpPr>
                    <p:cNvPr id="18" name="직선 연결선[R] 17">
                      <a:extLst>
                        <a:ext uri="{FF2B5EF4-FFF2-40B4-BE49-F238E27FC236}">
                          <a16:creationId xmlns:a16="http://schemas.microsoft.com/office/drawing/2014/main" id="{C827B374-637E-332F-A309-9D088B0B2011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4769394" y="1860373"/>
                      <a:ext cx="0" cy="1214846"/>
                    </a:xfrm>
                    <a:prstGeom prst="line">
                      <a:avLst/>
                    </a:prstGeom>
                    <a:ln w="12700">
                      <a:solidFill>
                        <a:schemeClr val="bg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9" name="직선 연결선[R] 18">
                      <a:extLst>
                        <a:ext uri="{FF2B5EF4-FFF2-40B4-BE49-F238E27FC236}">
                          <a16:creationId xmlns:a16="http://schemas.microsoft.com/office/drawing/2014/main" id="{98096123-DF5A-CC98-D59E-2AA04F3A961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5168174" y="1860373"/>
                      <a:ext cx="0" cy="1214846"/>
                    </a:xfrm>
                    <a:prstGeom prst="line">
                      <a:avLst/>
                    </a:prstGeom>
                    <a:ln w="12700">
                      <a:solidFill>
                        <a:schemeClr val="bg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1" name="그룹 20">
                    <a:extLst>
                      <a:ext uri="{FF2B5EF4-FFF2-40B4-BE49-F238E27FC236}">
                        <a16:creationId xmlns:a16="http://schemas.microsoft.com/office/drawing/2014/main" id="{AF84B70C-53A0-FF6F-FB72-2999A87BFADC}"/>
                      </a:ext>
                    </a:extLst>
                  </p:cNvPr>
                  <p:cNvGrpSpPr/>
                  <p:nvPr/>
                </p:nvGrpSpPr>
                <p:grpSpPr>
                  <a:xfrm rot="5400000">
                    <a:off x="4771028" y="1892128"/>
                    <a:ext cx="398780" cy="1214846"/>
                    <a:chOff x="4769394" y="1860373"/>
                    <a:chExt cx="398780" cy="1214846"/>
                  </a:xfrm>
                </p:grpSpPr>
                <p:cxnSp>
                  <p:nvCxnSpPr>
                    <p:cNvPr id="22" name="직선 연결선[R] 21">
                      <a:extLst>
                        <a:ext uri="{FF2B5EF4-FFF2-40B4-BE49-F238E27FC236}">
                          <a16:creationId xmlns:a16="http://schemas.microsoft.com/office/drawing/2014/main" id="{97B7E485-7045-75D9-A2CC-99FDBBE2993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4769394" y="1860373"/>
                      <a:ext cx="0" cy="1214846"/>
                    </a:xfrm>
                    <a:prstGeom prst="line">
                      <a:avLst/>
                    </a:prstGeom>
                    <a:ln w="12700">
                      <a:solidFill>
                        <a:schemeClr val="bg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3" name="직선 연결선[R] 22">
                      <a:extLst>
                        <a:ext uri="{FF2B5EF4-FFF2-40B4-BE49-F238E27FC236}">
                          <a16:creationId xmlns:a16="http://schemas.microsoft.com/office/drawing/2014/main" id="{E0E01085-9938-E034-F096-96ECE20C213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5168174" y="1860373"/>
                      <a:ext cx="0" cy="1214846"/>
                    </a:xfrm>
                    <a:prstGeom prst="line">
                      <a:avLst/>
                    </a:prstGeom>
                    <a:ln w="12700">
                      <a:solidFill>
                        <a:schemeClr val="bg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grpSp>
              <p:nvGrpSpPr>
                <p:cNvPr id="25" name="그룹 24">
                  <a:extLst>
                    <a:ext uri="{FF2B5EF4-FFF2-40B4-BE49-F238E27FC236}">
                      <a16:creationId xmlns:a16="http://schemas.microsoft.com/office/drawing/2014/main" id="{138AD0EC-F7E3-F2B1-F87E-A8B02CA53531}"/>
                    </a:ext>
                  </a:extLst>
                </p:cNvPr>
                <p:cNvGrpSpPr/>
                <p:nvPr/>
              </p:nvGrpSpPr>
              <p:grpSpPr>
                <a:xfrm>
                  <a:off x="4039367" y="2490850"/>
                  <a:ext cx="1214847" cy="1214846"/>
                  <a:chOff x="4362994" y="1860373"/>
                  <a:chExt cx="1214847" cy="1214846"/>
                </a:xfrm>
              </p:grpSpPr>
              <p:sp>
                <p:nvSpPr>
                  <p:cNvPr id="26" name="직사각형 25">
                    <a:extLst>
                      <a:ext uri="{FF2B5EF4-FFF2-40B4-BE49-F238E27FC236}">
                        <a16:creationId xmlns:a16="http://schemas.microsoft.com/office/drawing/2014/main" id="{1E608979-638F-DABC-B48A-0CE36A2F7D20}"/>
                      </a:ext>
                    </a:extLst>
                  </p:cNvPr>
                  <p:cNvSpPr/>
                  <p:nvPr/>
                </p:nvSpPr>
                <p:spPr>
                  <a:xfrm>
                    <a:off x="4362994" y="1860373"/>
                    <a:ext cx="1214846" cy="1214846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ore-KR" altLang="en-US"/>
                  </a:p>
                </p:txBody>
              </p:sp>
              <p:grpSp>
                <p:nvGrpSpPr>
                  <p:cNvPr id="27" name="그룹 26">
                    <a:extLst>
                      <a:ext uri="{FF2B5EF4-FFF2-40B4-BE49-F238E27FC236}">
                        <a16:creationId xmlns:a16="http://schemas.microsoft.com/office/drawing/2014/main" id="{A9D1F5EA-891C-F3E8-BDB1-F2D355D4FAB1}"/>
                      </a:ext>
                    </a:extLst>
                  </p:cNvPr>
                  <p:cNvGrpSpPr/>
                  <p:nvPr/>
                </p:nvGrpSpPr>
                <p:grpSpPr>
                  <a:xfrm>
                    <a:off x="4769394" y="1860373"/>
                    <a:ext cx="398780" cy="1214846"/>
                    <a:chOff x="4769394" y="1860373"/>
                    <a:chExt cx="398780" cy="1214846"/>
                  </a:xfrm>
                </p:grpSpPr>
                <p:cxnSp>
                  <p:nvCxnSpPr>
                    <p:cNvPr id="31" name="직선 연결선[R] 30">
                      <a:extLst>
                        <a:ext uri="{FF2B5EF4-FFF2-40B4-BE49-F238E27FC236}">
                          <a16:creationId xmlns:a16="http://schemas.microsoft.com/office/drawing/2014/main" id="{92D9B763-7594-BC67-DD01-6F201EDB1AC2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4769394" y="1860373"/>
                      <a:ext cx="0" cy="1214846"/>
                    </a:xfrm>
                    <a:prstGeom prst="line">
                      <a:avLst/>
                    </a:prstGeom>
                    <a:ln w="12700">
                      <a:solidFill>
                        <a:schemeClr val="bg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2" name="직선 연결선[R] 31">
                      <a:extLst>
                        <a:ext uri="{FF2B5EF4-FFF2-40B4-BE49-F238E27FC236}">
                          <a16:creationId xmlns:a16="http://schemas.microsoft.com/office/drawing/2014/main" id="{8E7E62D1-A21A-F72D-2733-3FA6EFA7270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5168174" y="1860373"/>
                      <a:ext cx="0" cy="1214846"/>
                    </a:xfrm>
                    <a:prstGeom prst="line">
                      <a:avLst/>
                    </a:prstGeom>
                    <a:ln w="12700">
                      <a:solidFill>
                        <a:schemeClr val="bg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8" name="그룹 27">
                    <a:extLst>
                      <a:ext uri="{FF2B5EF4-FFF2-40B4-BE49-F238E27FC236}">
                        <a16:creationId xmlns:a16="http://schemas.microsoft.com/office/drawing/2014/main" id="{14DA481D-43E7-C159-EEDA-7176B1BA78F5}"/>
                      </a:ext>
                    </a:extLst>
                  </p:cNvPr>
                  <p:cNvGrpSpPr/>
                  <p:nvPr/>
                </p:nvGrpSpPr>
                <p:grpSpPr>
                  <a:xfrm rot="5400000">
                    <a:off x="4771028" y="1892128"/>
                    <a:ext cx="398780" cy="1214846"/>
                    <a:chOff x="4769394" y="1860373"/>
                    <a:chExt cx="398780" cy="1214846"/>
                  </a:xfrm>
                </p:grpSpPr>
                <p:cxnSp>
                  <p:nvCxnSpPr>
                    <p:cNvPr id="29" name="직선 연결선[R] 28">
                      <a:extLst>
                        <a:ext uri="{FF2B5EF4-FFF2-40B4-BE49-F238E27FC236}">
                          <a16:creationId xmlns:a16="http://schemas.microsoft.com/office/drawing/2014/main" id="{9DFD3BF2-9781-29AA-F7A6-CD8D85C3F6D1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4769394" y="1860373"/>
                      <a:ext cx="0" cy="1214846"/>
                    </a:xfrm>
                    <a:prstGeom prst="line">
                      <a:avLst/>
                    </a:prstGeom>
                    <a:ln w="12700">
                      <a:solidFill>
                        <a:schemeClr val="bg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0" name="직선 연결선[R] 29">
                      <a:extLst>
                        <a:ext uri="{FF2B5EF4-FFF2-40B4-BE49-F238E27FC236}">
                          <a16:creationId xmlns:a16="http://schemas.microsoft.com/office/drawing/2014/main" id="{9A1BE20F-97BF-D199-B619-01CB07E7EB9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5168174" y="1860373"/>
                      <a:ext cx="0" cy="1214846"/>
                    </a:xfrm>
                    <a:prstGeom prst="line">
                      <a:avLst/>
                    </a:prstGeom>
                    <a:ln w="12700">
                      <a:solidFill>
                        <a:schemeClr val="bg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grpSp>
              <p:nvGrpSpPr>
                <p:cNvPr id="33" name="그룹 32">
                  <a:extLst>
                    <a:ext uri="{FF2B5EF4-FFF2-40B4-BE49-F238E27FC236}">
                      <a16:creationId xmlns:a16="http://schemas.microsoft.com/office/drawing/2014/main" id="{04F635F7-220D-C3A8-B71F-71B2C31D2A01}"/>
                    </a:ext>
                  </a:extLst>
                </p:cNvPr>
                <p:cNvGrpSpPr/>
                <p:nvPr/>
              </p:nvGrpSpPr>
              <p:grpSpPr>
                <a:xfrm>
                  <a:off x="4191767" y="2643250"/>
                  <a:ext cx="1214847" cy="1214846"/>
                  <a:chOff x="4362994" y="1860373"/>
                  <a:chExt cx="1214847" cy="1214846"/>
                </a:xfrm>
              </p:grpSpPr>
              <p:sp>
                <p:nvSpPr>
                  <p:cNvPr id="34" name="직사각형 33">
                    <a:extLst>
                      <a:ext uri="{FF2B5EF4-FFF2-40B4-BE49-F238E27FC236}">
                        <a16:creationId xmlns:a16="http://schemas.microsoft.com/office/drawing/2014/main" id="{634078A2-C5E7-E2E4-ACAC-FABEE35341B2}"/>
                      </a:ext>
                    </a:extLst>
                  </p:cNvPr>
                  <p:cNvSpPr/>
                  <p:nvPr/>
                </p:nvSpPr>
                <p:spPr>
                  <a:xfrm>
                    <a:off x="4362994" y="1860373"/>
                    <a:ext cx="1214846" cy="1214846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ore-KR" altLang="en-US"/>
                  </a:p>
                </p:txBody>
              </p:sp>
              <p:grpSp>
                <p:nvGrpSpPr>
                  <p:cNvPr id="35" name="그룹 34">
                    <a:extLst>
                      <a:ext uri="{FF2B5EF4-FFF2-40B4-BE49-F238E27FC236}">
                        <a16:creationId xmlns:a16="http://schemas.microsoft.com/office/drawing/2014/main" id="{D95514BF-FD0D-620A-6CA2-7F902E093E3C}"/>
                      </a:ext>
                    </a:extLst>
                  </p:cNvPr>
                  <p:cNvGrpSpPr/>
                  <p:nvPr/>
                </p:nvGrpSpPr>
                <p:grpSpPr>
                  <a:xfrm>
                    <a:off x="4769394" y="1860373"/>
                    <a:ext cx="398780" cy="1214846"/>
                    <a:chOff x="4769394" y="1860373"/>
                    <a:chExt cx="398780" cy="1214846"/>
                  </a:xfrm>
                </p:grpSpPr>
                <p:cxnSp>
                  <p:nvCxnSpPr>
                    <p:cNvPr id="39" name="직선 연결선[R] 38">
                      <a:extLst>
                        <a:ext uri="{FF2B5EF4-FFF2-40B4-BE49-F238E27FC236}">
                          <a16:creationId xmlns:a16="http://schemas.microsoft.com/office/drawing/2014/main" id="{1DE6150F-C0C4-DD36-431B-66E4E7FB40B1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4769394" y="1860373"/>
                      <a:ext cx="0" cy="1214846"/>
                    </a:xfrm>
                    <a:prstGeom prst="line">
                      <a:avLst/>
                    </a:prstGeom>
                    <a:ln w="12700">
                      <a:solidFill>
                        <a:schemeClr val="bg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0" name="직선 연결선[R] 39">
                      <a:extLst>
                        <a:ext uri="{FF2B5EF4-FFF2-40B4-BE49-F238E27FC236}">
                          <a16:creationId xmlns:a16="http://schemas.microsoft.com/office/drawing/2014/main" id="{40E53B4C-5EAF-0186-6A77-0C917BB54C6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5168174" y="1860373"/>
                      <a:ext cx="0" cy="1214846"/>
                    </a:xfrm>
                    <a:prstGeom prst="line">
                      <a:avLst/>
                    </a:prstGeom>
                    <a:ln w="12700">
                      <a:solidFill>
                        <a:schemeClr val="bg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36" name="그룹 35">
                    <a:extLst>
                      <a:ext uri="{FF2B5EF4-FFF2-40B4-BE49-F238E27FC236}">
                        <a16:creationId xmlns:a16="http://schemas.microsoft.com/office/drawing/2014/main" id="{1E32BB35-438A-C1B9-C9A3-DAC2047C5D13}"/>
                      </a:ext>
                    </a:extLst>
                  </p:cNvPr>
                  <p:cNvGrpSpPr/>
                  <p:nvPr/>
                </p:nvGrpSpPr>
                <p:grpSpPr>
                  <a:xfrm rot="5400000">
                    <a:off x="4771028" y="1892128"/>
                    <a:ext cx="398780" cy="1214846"/>
                    <a:chOff x="4769394" y="1860373"/>
                    <a:chExt cx="398780" cy="1214846"/>
                  </a:xfrm>
                </p:grpSpPr>
                <p:cxnSp>
                  <p:nvCxnSpPr>
                    <p:cNvPr id="37" name="직선 연결선[R] 36">
                      <a:extLst>
                        <a:ext uri="{FF2B5EF4-FFF2-40B4-BE49-F238E27FC236}">
                          <a16:creationId xmlns:a16="http://schemas.microsoft.com/office/drawing/2014/main" id="{C644125F-0CB1-EEAA-116B-041B2E620F9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4769394" y="1860373"/>
                      <a:ext cx="0" cy="1214846"/>
                    </a:xfrm>
                    <a:prstGeom prst="line">
                      <a:avLst/>
                    </a:prstGeom>
                    <a:ln w="12700">
                      <a:solidFill>
                        <a:schemeClr val="bg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8" name="직선 연결선[R] 37">
                      <a:extLst>
                        <a:ext uri="{FF2B5EF4-FFF2-40B4-BE49-F238E27FC236}">
                          <a16:creationId xmlns:a16="http://schemas.microsoft.com/office/drawing/2014/main" id="{FFDC6AF5-6607-D6BA-6C64-174E6B42689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5168174" y="1860373"/>
                      <a:ext cx="0" cy="1214846"/>
                    </a:xfrm>
                    <a:prstGeom prst="line">
                      <a:avLst/>
                    </a:prstGeom>
                    <a:ln w="12700">
                      <a:solidFill>
                        <a:schemeClr val="bg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grpSp>
              <p:nvGrpSpPr>
                <p:cNvPr id="41" name="그룹 40">
                  <a:extLst>
                    <a:ext uri="{FF2B5EF4-FFF2-40B4-BE49-F238E27FC236}">
                      <a16:creationId xmlns:a16="http://schemas.microsoft.com/office/drawing/2014/main" id="{E56EFBB1-70E1-E131-C87B-605DE95A1A36}"/>
                    </a:ext>
                  </a:extLst>
                </p:cNvPr>
                <p:cNvGrpSpPr/>
                <p:nvPr/>
              </p:nvGrpSpPr>
              <p:grpSpPr>
                <a:xfrm>
                  <a:off x="4344167" y="2795650"/>
                  <a:ext cx="1214847" cy="1214846"/>
                  <a:chOff x="4362994" y="1860373"/>
                  <a:chExt cx="1214847" cy="1214846"/>
                </a:xfrm>
              </p:grpSpPr>
              <p:sp>
                <p:nvSpPr>
                  <p:cNvPr id="42" name="직사각형 41">
                    <a:extLst>
                      <a:ext uri="{FF2B5EF4-FFF2-40B4-BE49-F238E27FC236}">
                        <a16:creationId xmlns:a16="http://schemas.microsoft.com/office/drawing/2014/main" id="{BC41AF48-4AAC-B0B5-34BF-67BB430F7BA5}"/>
                      </a:ext>
                    </a:extLst>
                  </p:cNvPr>
                  <p:cNvSpPr/>
                  <p:nvPr/>
                </p:nvSpPr>
                <p:spPr>
                  <a:xfrm>
                    <a:off x="4362994" y="1860373"/>
                    <a:ext cx="1214846" cy="1214846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ore-KR" altLang="en-US"/>
                  </a:p>
                </p:txBody>
              </p:sp>
              <p:grpSp>
                <p:nvGrpSpPr>
                  <p:cNvPr id="43" name="그룹 42">
                    <a:extLst>
                      <a:ext uri="{FF2B5EF4-FFF2-40B4-BE49-F238E27FC236}">
                        <a16:creationId xmlns:a16="http://schemas.microsoft.com/office/drawing/2014/main" id="{F7850EC5-07B1-1032-9215-A9983FAC94F4}"/>
                      </a:ext>
                    </a:extLst>
                  </p:cNvPr>
                  <p:cNvGrpSpPr/>
                  <p:nvPr/>
                </p:nvGrpSpPr>
                <p:grpSpPr>
                  <a:xfrm>
                    <a:off x="4769394" y="1860373"/>
                    <a:ext cx="398780" cy="1214846"/>
                    <a:chOff x="4769394" y="1860373"/>
                    <a:chExt cx="398780" cy="1214846"/>
                  </a:xfrm>
                </p:grpSpPr>
                <p:cxnSp>
                  <p:nvCxnSpPr>
                    <p:cNvPr id="47" name="직선 연결선[R] 46">
                      <a:extLst>
                        <a:ext uri="{FF2B5EF4-FFF2-40B4-BE49-F238E27FC236}">
                          <a16:creationId xmlns:a16="http://schemas.microsoft.com/office/drawing/2014/main" id="{72463B65-9A0E-3907-DE7C-ACF990D8155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4769394" y="1860373"/>
                      <a:ext cx="0" cy="1214846"/>
                    </a:xfrm>
                    <a:prstGeom prst="line">
                      <a:avLst/>
                    </a:prstGeom>
                    <a:ln w="12700">
                      <a:solidFill>
                        <a:schemeClr val="bg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8" name="직선 연결선[R] 47">
                      <a:extLst>
                        <a:ext uri="{FF2B5EF4-FFF2-40B4-BE49-F238E27FC236}">
                          <a16:creationId xmlns:a16="http://schemas.microsoft.com/office/drawing/2014/main" id="{6E67F743-1748-BE87-37CF-9D64368681C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5168174" y="1860373"/>
                      <a:ext cx="0" cy="1214846"/>
                    </a:xfrm>
                    <a:prstGeom prst="line">
                      <a:avLst/>
                    </a:prstGeom>
                    <a:ln w="12700">
                      <a:solidFill>
                        <a:schemeClr val="bg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4" name="그룹 43">
                    <a:extLst>
                      <a:ext uri="{FF2B5EF4-FFF2-40B4-BE49-F238E27FC236}">
                        <a16:creationId xmlns:a16="http://schemas.microsoft.com/office/drawing/2014/main" id="{FA5C6E56-A672-C747-D386-E1F962CF6367}"/>
                      </a:ext>
                    </a:extLst>
                  </p:cNvPr>
                  <p:cNvGrpSpPr/>
                  <p:nvPr/>
                </p:nvGrpSpPr>
                <p:grpSpPr>
                  <a:xfrm rot="5400000">
                    <a:off x="4771028" y="1892128"/>
                    <a:ext cx="398780" cy="1214846"/>
                    <a:chOff x="4769394" y="1860373"/>
                    <a:chExt cx="398780" cy="1214846"/>
                  </a:xfrm>
                </p:grpSpPr>
                <p:cxnSp>
                  <p:nvCxnSpPr>
                    <p:cNvPr id="45" name="직선 연결선[R] 44">
                      <a:extLst>
                        <a:ext uri="{FF2B5EF4-FFF2-40B4-BE49-F238E27FC236}">
                          <a16:creationId xmlns:a16="http://schemas.microsoft.com/office/drawing/2014/main" id="{A53F1FD3-D499-36AB-7367-0BB91E9D591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4769394" y="1860373"/>
                      <a:ext cx="0" cy="1214846"/>
                    </a:xfrm>
                    <a:prstGeom prst="line">
                      <a:avLst/>
                    </a:prstGeom>
                    <a:ln w="12700">
                      <a:solidFill>
                        <a:schemeClr val="bg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" name="직선 연결선[R] 45">
                      <a:extLst>
                        <a:ext uri="{FF2B5EF4-FFF2-40B4-BE49-F238E27FC236}">
                          <a16:creationId xmlns:a16="http://schemas.microsoft.com/office/drawing/2014/main" id="{3BEDAD5F-973C-66E5-6C6E-CF73E22C04E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5168174" y="1860373"/>
                      <a:ext cx="0" cy="1214846"/>
                    </a:xfrm>
                    <a:prstGeom prst="line">
                      <a:avLst/>
                    </a:prstGeom>
                    <a:ln w="12700">
                      <a:solidFill>
                        <a:schemeClr val="bg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6B483A29-C495-A80C-8683-4A841A6F9D4B}"/>
                  </a:ext>
                </a:extLst>
              </p:cNvPr>
              <p:cNvSpPr txBox="1"/>
              <p:nvPr/>
            </p:nvSpPr>
            <p:spPr>
              <a:xfrm>
                <a:off x="3045655" y="4288451"/>
                <a:ext cx="2301824" cy="951864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en-US" altLang="ko-KR" sz="2400" dirty="0">
                    <a:solidFill>
                      <a:srgbClr val="0F0E70"/>
                    </a:solidFill>
                    <a:latin typeface="KoPubDotum Light" pitchFamily="2" charset="-127"/>
                    <a:ea typeface="KoPubDotum Light" pitchFamily="2" charset="-127"/>
                  </a:rPr>
                  <a:t>Convolution Layer</a:t>
                </a:r>
                <a:endParaRPr lang="ko-KR" altLang="en-US" sz="2400" dirty="0">
                  <a:solidFill>
                    <a:srgbClr val="0F0E70"/>
                  </a:solidFill>
                  <a:latin typeface="KoPubDotum Light" pitchFamily="2" charset="-127"/>
                  <a:ea typeface="KoPubDotum Light" pitchFamily="2" charset="-127"/>
                </a:endParaRPr>
              </a:p>
            </p:txBody>
          </p:sp>
        </p:grp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7C3F9DBE-DD32-B720-9C91-18FDCE26F69B}"/>
                </a:ext>
              </a:extLst>
            </p:cNvPr>
            <p:cNvSpPr txBox="1"/>
            <p:nvPr/>
          </p:nvSpPr>
          <p:spPr>
            <a:xfrm>
              <a:off x="467318" y="1106285"/>
              <a:ext cx="3105850" cy="523220"/>
            </a:xfrm>
            <a:prstGeom prst="rect">
              <a:avLst/>
            </a:prstGeom>
            <a:solidFill>
              <a:srgbClr val="0F0F70"/>
            </a:solidFill>
          </p:spPr>
          <p:txBody>
            <a:bodyPr wrap="none" rtlCol="0" anchor="ctr">
              <a:spAutoFit/>
            </a:bodyPr>
            <a:lstStyle/>
            <a:p>
              <a:r>
                <a:rPr lang="en-US" altLang="ko-KR" sz="2800" dirty="0">
                  <a:solidFill>
                    <a:schemeClr val="bg1"/>
                  </a:solidFill>
                  <a:latin typeface="KoPubDotum Medium" pitchFamily="2" charset="-127"/>
                  <a:ea typeface="KoPubDotum Medium" pitchFamily="2" charset="-127"/>
                  <a:cs typeface="Helvetica Neue Medium" panose="02000503000000020004" pitchFamily="2" charset="0"/>
                </a:rPr>
                <a:t>Feature Extraction</a:t>
              </a:r>
              <a:endParaRPr lang="ko-KR" altLang="en-US" sz="2000" dirty="0">
                <a:solidFill>
                  <a:schemeClr val="bg1"/>
                </a:solidFill>
                <a:latin typeface="KoPubDotum Medium" pitchFamily="2" charset="-127"/>
                <a:ea typeface="KoPubDotum Medium" pitchFamily="2" charset="-127"/>
                <a:cs typeface="Helvetica Neue Medium" panose="02000503000000020004" pitchFamily="2" charset="0"/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5525B2DD-F605-3EA0-A006-1DEC00625D2B}"/>
              </a:ext>
            </a:extLst>
          </p:cNvPr>
          <p:cNvGrpSpPr/>
          <p:nvPr/>
        </p:nvGrpSpPr>
        <p:grpSpPr>
          <a:xfrm>
            <a:off x="5327982" y="1098617"/>
            <a:ext cx="3587891" cy="4764832"/>
            <a:chOff x="5327982" y="1098617"/>
            <a:chExt cx="3587891" cy="4764832"/>
          </a:xfrm>
        </p:grpSpPr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E8EAE018-2736-2207-D33C-E2E64B01F394}"/>
                </a:ext>
              </a:extLst>
            </p:cNvPr>
            <p:cNvSpPr/>
            <p:nvPr/>
          </p:nvSpPr>
          <p:spPr>
            <a:xfrm>
              <a:off x="5327985" y="1100950"/>
              <a:ext cx="3587887" cy="4762499"/>
            </a:xfrm>
            <a:prstGeom prst="rect">
              <a:avLst/>
            </a:prstGeom>
            <a:solidFill>
              <a:schemeClr val="accent4">
                <a:lumMod val="40000"/>
                <a:lumOff val="60000"/>
                <a:alpha val="29804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FF4C9CE5-BFF2-0B66-951C-D4DC9A79B71D}"/>
                </a:ext>
              </a:extLst>
            </p:cNvPr>
            <p:cNvGrpSpPr/>
            <p:nvPr/>
          </p:nvGrpSpPr>
          <p:grpSpPr>
            <a:xfrm>
              <a:off x="5563393" y="2027431"/>
              <a:ext cx="1463135" cy="2762227"/>
              <a:chOff x="4473311" y="1852552"/>
              <a:chExt cx="1463135" cy="2762227"/>
            </a:xfrm>
          </p:grpSpPr>
          <p:sp>
            <p:nvSpPr>
              <p:cNvPr id="83" name="직사각형 82">
                <a:extLst>
                  <a:ext uri="{FF2B5EF4-FFF2-40B4-BE49-F238E27FC236}">
                    <a16:creationId xmlns:a16="http://schemas.microsoft.com/office/drawing/2014/main" id="{086E396B-FCD2-C55F-2A12-6EA183CBBA2E}"/>
                  </a:ext>
                </a:extLst>
              </p:cNvPr>
              <p:cNvSpPr/>
              <p:nvPr/>
            </p:nvSpPr>
            <p:spPr>
              <a:xfrm>
                <a:off x="4473312" y="1852552"/>
                <a:ext cx="1463133" cy="2762227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256E3819-A67B-5374-D41E-8B5B4FFF3F4D}"/>
                  </a:ext>
                </a:extLst>
              </p:cNvPr>
              <p:cNvSpPr txBox="1"/>
              <p:nvPr/>
            </p:nvSpPr>
            <p:spPr>
              <a:xfrm>
                <a:off x="4473312" y="2315644"/>
                <a:ext cx="1463134" cy="508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en-US" altLang="ko-KR" sz="2400" b="1" dirty="0">
                    <a:solidFill>
                      <a:srgbClr val="0F0E70"/>
                    </a:solidFill>
                    <a:latin typeface="KoPubDotum Bold" pitchFamily="2" charset="-127"/>
                    <a:ea typeface="KoPubDotum Bold" pitchFamily="2" charset="-127"/>
                  </a:rPr>
                  <a:t>Conv2D</a:t>
                </a:r>
                <a:endParaRPr lang="ko-KR" altLang="en-US" sz="2400" b="1" dirty="0">
                  <a:solidFill>
                    <a:srgbClr val="0F0E70"/>
                  </a:solidFill>
                  <a:latin typeface="KoPubDotum Bold" pitchFamily="2" charset="-127"/>
                  <a:ea typeface="KoPubDotum Bold" pitchFamily="2" charset="-127"/>
                </a:endParaRPr>
              </a:p>
            </p:txBody>
          </p: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9DC614DD-83A9-DDEF-45F4-640DC2B242B4}"/>
                  </a:ext>
                </a:extLst>
              </p:cNvPr>
              <p:cNvSpPr txBox="1"/>
              <p:nvPr/>
            </p:nvSpPr>
            <p:spPr>
              <a:xfrm>
                <a:off x="4473311" y="3009765"/>
                <a:ext cx="1463134" cy="106939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en-US" altLang="ko-KR" dirty="0">
                    <a:latin typeface="KoPubDotum Light" pitchFamily="2" charset="-127"/>
                    <a:ea typeface="KoPubDotum Light" pitchFamily="2" charset="-127"/>
                  </a:rPr>
                  <a:t>filter</a:t>
                </a:r>
              </a:p>
              <a:p>
                <a:pPr algn="ctr">
                  <a:lnSpc>
                    <a:spcPct val="120000"/>
                  </a:lnSpc>
                </a:pPr>
                <a:r>
                  <a:rPr lang="en-US" altLang="ko-KR" dirty="0">
                    <a:latin typeface="KoPubDotum Light" pitchFamily="2" charset="-127"/>
                    <a:ea typeface="KoPubDotum Light" pitchFamily="2" charset="-127"/>
                  </a:rPr>
                  <a:t>( nxn m</a:t>
                </a:r>
                <a:r>
                  <a:rPr lang="ko-KR" altLang="en-US" dirty="0">
                    <a:latin typeface="KoPubDotum Light" pitchFamily="2" charset="-127"/>
                    <a:ea typeface="KoPubDotum Light" pitchFamily="2" charset="-127"/>
                  </a:rPr>
                  <a:t>개</a:t>
                </a:r>
                <a:r>
                  <a:rPr lang="en-US" altLang="ko-KR" dirty="0">
                    <a:latin typeface="KoPubDotum Light" pitchFamily="2" charset="-127"/>
                    <a:ea typeface="KoPubDotum Light" pitchFamily="2" charset="-127"/>
                  </a:rPr>
                  <a:t> )</a:t>
                </a:r>
                <a:br>
                  <a:rPr lang="en-US" altLang="ko-KR" dirty="0">
                    <a:latin typeface="KoPubDotum Light" pitchFamily="2" charset="-127"/>
                    <a:ea typeface="KoPubDotum Light" pitchFamily="2" charset="-127"/>
                  </a:rPr>
                </a:br>
                <a:r>
                  <a:rPr lang="en-US" altLang="ko-KR" dirty="0">
                    <a:latin typeface="KoPubDotum Light" pitchFamily="2" charset="-127"/>
                    <a:ea typeface="KoPubDotum Light" pitchFamily="2" charset="-127"/>
                  </a:rPr>
                  <a:t>A.F.</a:t>
                </a:r>
                <a:endParaRPr lang="ko-KR" altLang="en-US" dirty="0">
                  <a:latin typeface="KoPubDotum Light" pitchFamily="2" charset="-127"/>
                  <a:ea typeface="KoPubDotum Light" pitchFamily="2" charset="-127"/>
                </a:endParaRPr>
              </a:p>
            </p:txBody>
          </p: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20E2DA49-6EE5-DF3A-EFF5-25D7E28996D5}"/>
                </a:ext>
              </a:extLst>
            </p:cNvPr>
            <p:cNvGrpSpPr/>
            <p:nvPr/>
          </p:nvGrpSpPr>
          <p:grpSpPr>
            <a:xfrm>
              <a:off x="7452739" y="2032898"/>
              <a:ext cx="1463134" cy="3608705"/>
              <a:chOff x="5742755" y="2032898"/>
              <a:chExt cx="1463134" cy="3608705"/>
            </a:xfrm>
          </p:grpSpPr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8E792A7E-E50B-D1BB-C0BC-278FEF11BD43}"/>
                  </a:ext>
                </a:extLst>
              </p:cNvPr>
              <p:cNvGrpSpPr/>
              <p:nvPr/>
            </p:nvGrpSpPr>
            <p:grpSpPr>
              <a:xfrm>
                <a:off x="5742755" y="2032898"/>
                <a:ext cx="1463134" cy="2756760"/>
                <a:chOff x="6822381" y="2032898"/>
                <a:chExt cx="1463134" cy="2756760"/>
              </a:xfrm>
            </p:grpSpPr>
            <p:sp>
              <p:nvSpPr>
                <p:cNvPr id="3" name="다이아몬드 2">
                  <a:extLst>
                    <a:ext uri="{FF2B5EF4-FFF2-40B4-BE49-F238E27FC236}">
                      <a16:creationId xmlns:a16="http://schemas.microsoft.com/office/drawing/2014/main" id="{9E5DB2CE-670C-AD18-2512-096D76AF8DBD}"/>
                    </a:ext>
                  </a:extLst>
                </p:cNvPr>
                <p:cNvSpPr/>
                <p:nvPr/>
              </p:nvSpPr>
              <p:spPr>
                <a:xfrm>
                  <a:off x="7140589" y="2032898"/>
                  <a:ext cx="826718" cy="2756760"/>
                </a:xfrm>
                <a:prstGeom prst="diamond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/>
                </a:p>
              </p:txBody>
            </p:sp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CE54BAF1-C7C6-096F-F5B0-8E84A62F7661}"/>
                    </a:ext>
                  </a:extLst>
                </p:cNvPr>
                <p:cNvSpPr txBox="1"/>
                <p:nvPr/>
              </p:nvSpPr>
              <p:spPr>
                <a:xfrm>
                  <a:off x="6822381" y="2711013"/>
                  <a:ext cx="1463134" cy="1395062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>
                    <a:lnSpc>
                      <a:spcPct val="120000"/>
                    </a:lnSpc>
                  </a:pPr>
                  <a:r>
                    <a:rPr lang="en-US" altLang="ko-KR" sz="2400" b="1" dirty="0">
                      <a:solidFill>
                        <a:srgbClr val="0F0E70"/>
                      </a:solidFill>
                      <a:latin typeface="KoPubDotum Bold" pitchFamily="2" charset="-127"/>
                      <a:ea typeface="KoPubDotum Bold" pitchFamily="2" charset="-127"/>
                    </a:rPr>
                    <a:t>M</a:t>
                  </a:r>
                </a:p>
                <a:p>
                  <a:pPr algn="ctr">
                    <a:lnSpc>
                      <a:spcPct val="120000"/>
                    </a:lnSpc>
                  </a:pPr>
                  <a:r>
                    <a:rPr lang="en-US" altLang="ko-KR" sz="2400" b="1" dirty="0">
                      <a:solidFill>
                        <a:srgbClr val="0F0E70"/>
                      </a:solidFill>
                      <a:latin typeface="KoPubDotum Bold" pitchFamily="2" charset="-127"/>
                      <a:ea typeface="KoPubDotum Bold" pitchFamily="2" charset="-127"/>
                    </a:rPr>
                    <a:t>A</a:t>
                  </a:r>
                </a:p>
                <a:p>
                  <a:pPr algn="ctr">
                    <a:lnSpc>
                      <a:spcPct val="120000"/>
                    </a:lnSpc>
                  </a:pPr>
                  <a:r>
                    <a:rPr lang="en-US" altLang="ko-KR" sz="2400" b="1" dirty="0">
                      <a:solidFill>
                        <a:srgbClr val="0F0E70"/>
                      </a:solidFill>
                      <a:latin typeface="KoPubDotum Bold" pitchFamily="2" charset="-127"/>
                      <a:ea typeface="KoPubDotum Bold" pitchFamily="2" charset="-127"/>
                    </a:rPr>
                    <a:t>X</a:t>
                  </a:r>
                  <a:endParaRPr lang="ko-KR" altLang="en-US" sz="2400" b="1" dirty="0">
                    <a:solidFill>
                      <a:srgbClr val="0F0E70"/>
                    </a:solidFill>
                    <a:latin typeface="KoPubDotum Bold" pitchFamily="2" charset="-127"/>
                    <a:ea typeface="KoPubDotum Bold" pitchFamily="2" charset="-127"/>
                  </a:endParaRPr>
                </a:p>
              </p:txBody>
            </p:sp>
          </p:grp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8E5CFA9F-A3F7-96A4-735A-2D2BA8F6D9CC}"/>
                  </a:ext>
                </a:extLst>
              </p:cNvPr>
              <p:cNvSpPr txBox="1"/>
              <p:nvPr/>
            </p:nvSpPr>
            <p:spPr>
              <a:xfrm>
                <a:off x="5742755" y="4904606"/>
                <a:ext cx="1463134" cy="736997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en-US" altLang="ko-KR" dirty="0">
                    <a:latin typeface="KoPubDotum Light" pitchFamily="2" charset="-127"/>
                    <a:ea typeface="KoPubDotum Light" pitchFamily="2" charset="-127"/>
                  </a:rPr>
                  <a:t>Pooling</a:t>
                </a:r>
              </a:p>
              <a:p>
                <a:pPr algn="ctr">
                  <a:lnSpc>
                    <a:spcPct val="120000"/>
                  </a:lnSpc>
                </a:pPr>
                <a:r>
                  <a:rPr lang="en-US" altLang="ko-KR" dirty="0">
                    <a:latin typeface="KoPubDotum Light" pitchFamily="2" charset="-127"/>
                    <a:ea typeface="KoPubDotum Light" pitchFamily="2" charset="-127"/>
                  </a:rPr>
                  <a:t>n x n</a:t>
                </a:r>
                <a:endParaRPr lang="ko-KR" altLang="en-US" dirty="0">
                  <a:latin typeface="KoPubDotum Light" pitchFamily="2" charset="-127"/>
                  <a:ea typeface="KoPubDotum Light" pitchFamily="2" charset="-127"/>
                </a:endParaRPr>
              </a:p>
            </p:txBody>
          </p:sp>
        </p:grp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4F84D167-6F30-419A-594A-E0BC6E32B7E6}"/>
                </a:ext>
              </a:extLst>
            </p:cNvPr>
            <p:cNvGrpSpPr/>
            <p:nvPr/>
          </p:nvGrpSpPr>
          <p:grpSpPr>
            <a:xfrm>
              <a:off x="6294960" y="4444172"/>
              <a:ext cx="1463134" cy="920867"/>
              <a:chOff x="4970452" y="4402897"/>
              <a:chExt cx="1463134" cy="920867"/>
            </a:xfrm>
          </p:grpSpPr>
          <p:sp>
            <p:nvSpPr>
              <p:cNvPr id="12" name="삼각형 11">
                <a:extLst>
                  <a:ext uri="{FF2B5EF4-FFF2-40B4-BE49-F238E27FC236}">
                    <a16:creationId xmlns:a16="http://schemas.microsoft.com/office/drawing/2014/main" id="{9E292725-1B1D-6402-6BE0-695803E0B9E4}"/>
                  </a:ext>
                </a:extLst>
              </p:cNvPr>
              <p:cNvSpPr/>
              <p:nvPr/>
            </p:nvSpPr>
            <p:spPr>
              <a:xfrm>
                <a:off x="5371587" y="4402897"/>
                <a:ext cx="660864" cy="569710"/>
              </a:xfrm>
              <a:prstGeom prst="triangl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rgbClr val="4472C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4904D0BC-8A31-14E8-8FEA-BF3BF9E572CE}"/>
                  </a:ext>
                </a:extLst>
              </p:cNvPr>
              <p:cNvSpPr txBox="1"/>
              <p:nvPr/>
            </p:nvSpPr>
            <p:spPr>
              <a:xfrm>
                <a:off x="4970452" y="4919166"/>
                <a:ext cx="1463134" cy="404598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en-US" altLang="ko-KR" dirty="0">
                    <a:latin typeface="KoPubDotum Light" pitchFamily="2" charset="-127"/>
                    <a:ea typeface="KoPubDotum Light" pitchFamily="2" charset="-127"/>
                  </a:rPr>
                  <a:t>Dropout</a:t>
                </a:r>
                <a:endParaRPr lang="ko-KR" altLang="en-US" dirty="0">
                  <a:latin typeface="KoPubDotum Light" pitchFamily="2" charset="-127"/>
                  <a:ea typeface="KoPubDotum Light" pitchFamily="2" charset="-127"/>
                </a:endParaRPr>
              </a:p>
            </p:txBody>
          </p:sp>
        </p:grp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FDE9BE53-FA09-0315-7507-58008BECDBB9}"/>
                </a:ext>
              </a:extLst>
            </p:cNvPr>
            <p:cNvSpPr txBox="1"/>
            <p:nvPr/>
          </p:nvSpPr>
          <p:spPr>
            <a:xfrm>
              <a:off x="5327982" y="1098617"/>
              <a:ext cx="3587887" cy="523220"/>
            </a:xfrm>
            <a:prstGeom prst="rect">
              <a:avLst/>
            </a:prstGeom>
            <a:solidFill>
              <a:srgbClr val="0F0F70"/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chemeClr val="bg1"/>
                  </a:solidFill>
                  <a:latin typeface="KoPubDotum Medium" pitchFamily="2" charset="-127"/>
                  <a:ea typeface="KoPubDotum Medium" pitchFamily="2" charset="-127"/>
                  <a:cs typeface="Helvetica Neue Medium" panose="02000503000000020004" pitchFamily="2" charset="0"/>
                </a:rPr>
                <a:t>Layer #X</a:t>
              </a:r>
              <a:endParaRPr lang="ko-KR" altLang="en-US" sz="2000" dirty="0">
                <a:solidFill>
                  <a:schemeClr val="bg1"/>
                </a:solidFill>
                <a:latin typeface="KoPubDotum Medium" pitchFamily="2" charset="-127"/>
                <a:ea typeface="KoPubDotum Medium" pitchFamily="2" charset="-127"/>
                <a:cs typeface="Helvetica Neue Medium" panose="02000503000000020004" pitchFamily="2" charset="0"/>
              </a:endParaRPr>
            </a:p>
          </p:txBody>
        </p:sp>
      </p:grp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EF1EC4AA-2326-A339-7F12-E735DFC72F11}"/>
              </a:ext>
            </a:extLst>
          </p:cNvPr>
          <p:cNvCxnSpPr>
            <a:cxnSpLocks/>
          </p:cNvCxnSpPr>
          <p:nvPr/>
        </p:nvCxnSpPr>
        <p:spPr>
          <a:xfrm>
            <a:off x="3939014" y="3560945"/>
            <a:ext cx="1023122" cy="0"/>
          </a:xfrm>
          <a:prstGeom prst="straightConnector1">
            <a:avLst/>
          </a:prstGeom>
          <a:ln w="76200">
            <a:solidFill>
              <a:srgbClr val="0F0F7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FF6C0EC3-6B1E-6073-9225-BB71D9023B61}"/>
              </a:ext>
            </a:extLst>
          </p:cNvPr>
          <p:cNvGrpSpPr/>
          <p:nvPr/>
        </p:nvGrpSpPr>
        <p:grpSpPr>
          <a:xfrm rot="16200000">
            <a:off x="9446984" y="3345835"/>
            <a:ext cx="110704" cy="540924"/>
            <a:chOff x="2895459" y="4712331"/>
            <a:chExt cx="110704" cy="540924"/>
          </a:xfrm>
        </p:grpSpPr>
        <p:sp>
          <p:nvSpPr>
            <p:cNvPr id="98" name="타원 97">
              <a:extLst>
                <a:ext uri="{FF2B5EF4-FFF2-40B4-BE49-F238E27FC236}">
                  <a16:creationId xmlns:a16="http://schemas.microsoft.com/office/drawing/2014/main" id="{27C0B90F-8001-0050-6DDD-64BE2A290ACC}"/>
                </a:ext>
              </a:extLst>
            </p:cNvPr>
            <p:cNvSpPr/>
            <p:nvPr/>
          </p:nvSpPr>
          <p:spPr>
            <a:xfrm>
              <a:off x="2895459" y="4712331"/>
              <a:ext cx="110704" cy="110704"/>
            </a:xfrm>
            <a:prstGeom prst="ellipse">
              <a:avLst/>
            </a:prstGeom>
            <a:solidFill>
              <a:srgbClr val="0F0F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99" name="타원 98">
              <a:extLst>
                <a:ext uri="{FF2B5EF4-FFF2-40B4-BE49-F238E27FC236}">
                  <a16:creationId xmlns:a16="http://schemas.microsoft.com/office/drawing/2014/main" id="{BC5D3F0B-D5C4-6150-3E70-0B7326863917}"/>
                </a:ext>
              </a:extLst>
            </p:cNvPr>
            <p:cNvSpPr/>
            <p:nvPr/>
          </p:nvSpPr>
          <p:spPr>
            <a:xfrm>
              <a:off x="2895459" y="4927457"/>
              <a:ext cx="110704" cy="110704"/>
            </a:xfrm>
            <a:prstGeom prst="ellipse">
              <a:avLst/>
            </a:prstGeom>
            <a:solidFill>
              <a:srgbClr val="0F0F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00" name="타원 99">
              <a:extLst>
                <a:ext uri="{FF2B5EF4-FFF2-40B4-BE49-F238E27FC236}">
                  <a16:creationId xmlns:a16="http://schemas.microsoft.com/office/drawing/2014/main" id="{2E6AF15F-5C10-5651-6967-4794A343336D}"/>
                </a:ext>
              </a:extLst>
            </p:cNvPr>
            <p:cNvSpPr/>
            <p:nvPr/>
          </p:nvSpPr>
          <p:spPr>
            <a:xfrm>
              <a:off x="2895459" y="5142551"/>
              <a:ext cx="110704" cy="110704"/>
            </a:xfrm>
            <a:prstGeom prst="ellipse">
              <a:avLst/>
            </a:prstGeom>
            <a:solidFill>
              <a:srgbClr val="0F0F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101" name="TextBox 100">
            <a:extLst>
              <a:ext uri="{FF2B5EF4-FFF2-40B4-BE49-F238E27FC236}">
                <a16:creationId xmlns:a16="http://schemas.microsoft.com/office/drawing/2014/main" id="{3612CCB3-BC7F-C94B-B2FE-DCE789B77846}"/>
              </a:ext>
            </a:extLst>
          </p:cNvPr>
          <p:cNvSpPr txBox="1"/>
          <p:nvPr/>
        </p:nvSpPr>
        <p:spPr>
          <a:xfrm>
            <a:off x="10002696" y="3354687"/>
            <a:ext cx="1793944" cy="523220"/>
          </a:xfrm>
          <a:prstGeom prst="rect">
            <a:avLst/>
          </a:prstGeom>
          <a:solidFill>
            <a:srgbClr val="0F0F70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KoPubDotum Medium" pitchFamily="2" charset="-127"/>
                <a:ea typeface="KoPubDotum Medium" pitchFamily="2" charset="-127"/>
                <a:cs typeface="Helvetica Neue Medium" panose="02000503000000020004" pitchFamily="2" charset="0"/>
              </a:rPr>
              <a:t>Multiple</a:t>
            </a:r>
            <a:endParaRPr lang="ko-KR" altLang="en-US" sz="2000" dirty="0">
              <a:solidFill>
                <a:schemeClr val="bg1"/>
              </a:solidFill>
              <a:latin typeface="KoPubDotum Medium" pitchFamily="2" charset="-127"/>
              <a:ea typeface="KoPubDotum Medium" pitchFamily="2" charset="-127"/>
              <a:cs typeface="Helvetica Neue Medium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40181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7D7E204-4829-D54B-DE88-1B36C93D9E63}"/>
              </a:ext>
            </a:extLst>
          </p:cNvPr>
          <p:cNvSpPr/>
          <p:nvPr/>
        </p:nvSpPr>
        <p:spPr>
          <a:xfrm>
            <a:off x="0" y="6151418"/>
            <a:ext cx="12192000" cy="706582"/>
          </a:xfrm>
          <a:prstGeom prst="rect">
            <a:avLst/>
          </a:prstGeom>
          <a:solidFill>
            <a:srgbClr val="0F0F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75ED9685-C98D-24E2-79C9-09004C390A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316" y="6288798"/>
            <a:ext cx="3419651" cy="43182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3F7BAD3-B050-1315-832C-53881F6BA472}"/>
              </a:ext>
            </a:extLst>
          </p:cNvPr>
          <p:cNvSpPr txBox="1"/>
          <p:nvPr/>
        </p:nvSpPr>
        <p:spPr>
          <a:xfrm>
            <a:off x="247650" y="247650"/>
            <a:ext cx="6422091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dirty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CNN – Number of Layers </a:t>
            </a:r>
            <a:endParaRPr lang="ko-KR" altLang="en-US" sz="3200" dirty="0">
              <a:latin typeface="Helvetica Neue Medium" panose="02000503000000020004" pitchFamily="2" charset="0"/>
              <a:ea typeface="KoPubDotum Bold" pitchFamily="2" charset="-127"/>
              <a:cs typeface="Helvetica Neue Medium" panose="02000503000000020004" pitchFamily="2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907A29F-0AAD-81C8-FD23-0BE6C0435D39}"/>
              </a:ext>
            </a:extLst>
          </p:cNvPr>
          <p:cNvSpPr/>
          <p:nvPr/>
        </p:nvSpPr>
        <p:spPr>
          <a:xfrm>
            <a:off x="0" y="0"/>
            <a:ext cx="247650" cy="247650"/>
          </a:xfrm>
          <a:prstGeom prst="rect">
            <a:avLst/>
          </a:prstGeom>
          <a:solidFill>
            <a:srgbClr val="0F0F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F9E0DBA-762B-FFDA-C30F-4BCF5AC1BAE0}"/>
              </a:ext>
            </a:extLst>
          </p:cNvPr>
          <p:cNvSpPr txBox="1"/>
          <p:nvPr/>
        </p:nvSpPr>
        <p:spPr>
          <a:xfrm>
            <a:off x="247650" y="1448509"/>
            <a:ext cx="2724119" cy="523220"/>
          </a:xfrm>
          <a:prstGeom prst="rect">
            <a:avLst/>
          </a:prstGeom>
          <a:solidFill>
            <a:srgbClr val="0F0F70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KoPubDotum Medium" pitchFamily="2" charset="-127"/>
                <a:ea typeface="KoPubDotum Medium" pitchFamily="2" charset="-127"/>
                <a:cs typeface="Helvetica Neue Medium" panose="02000503000000020004" pitchFamily="2" charset="0"/>
              </a:rPr>
              <a:t>Hypothesis</a:t>
            </a:r>
            <a:endParaRPr lang="ko-KR" altLang="en-US" sz="2000" dirty="0">
              <a:solidFill>
                <a:schemeClr val="bg1"/>
              </a:solidFill>
              <a:latin typeface="KoPubDotum Medium" pitchFamily="2" charset="-127"/>
              <a:ea typeface="KoPubDotum Medium" pitchFamily="2" charset="-127"/>
              <a:cs typeface="Helvetica Neue Medium" panose="02000503000000020004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A52F49-A34D-E51E-2556-E6044E61FB09}"/>
              </a:ext>
            </a:extLst>
          </p:cNvPr>
          <p:cNvSpPr txBox="1"/>
          <p:nvPr/>
        </p:nvSpPr>
        <p:spPr>
          <a:xfrm>
            <a:off x="467316" y="2109109"/>
            <a:ext cx="8479460" cy="508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2400" dirty="0">
                <a:solidFill>
                  <a:srgbClr val="0F0E70"/>
                </a:solidFill>
                <a:latin typeface="KoPubDotum Light" pitchFamily="2" charset="-127"/>
                <a:ea typeface="KoPubDotum Light" pitchFamily="2" charset="-127"/>
              </a:rPr>
              <a:t>A </a:t>
            </a:r>
            <a:r>
              <a:rPr lang="en-US" altLang="ko-KR" sz="2400" b="1" dirty="0">
                <a:solidFill>
                  <a:srgbClr val="0F0E70"/>
                </a:solidFill>
                <a:latin typeface="KoPubDotum Bold" pitchFamily="2" charset="-127"/>
                <a:ea typeface="KoPubDotum Bold" pitchFamily="2" charset="-127"/>
              </a:rPr>
              <a:t>large number of layers</a:t>
            </a:r>
            <a:r>
              <a:rPr lang="en-US" altLang="ko-KR" sz="2400" dirty="0">
                <a:solidFill>
                  <a:srgbClr val="0F0E70"/>
                </a:solidFill>
                <a:latin typeface="KoPubDotum Light" pitchFamily="2" charset="-127"/>
                <a:ea typeface="KoPubDotum Light" pitchFamily="2" charset="-127"/>
              </a:rPr>
              <a:t> will help </a:t>
            </a:r>
            <a:r>
              <a:rPr lang="en-US" altLang="ko-KR" sz="2400" b="1" dirty="0">
                <a:solidFill>
                  <a:srgbClr val="0F0E70"/>
                </a:solidFill>
                <a:latin typeface="KoPubDotum Bold" pitchFamily="2" charset="-127"/>
                <a:ea typeface="KoPubDotum Bold" pitchFamily="2" charset="-127"/>
              </a:rPr>
              <a:t>improve performance</a:t>
            </a:r>
            <a:endParaRPr lang="ko-KR" altLang="en-US" sz="2400" b="1" dirty="0">
              <a:solidFill>
                <a:srgbClr val="0F0E70"/>
              </a:solidFill>
              <a:latin typeface="KoPubDotum Bold" pitchFamily="2" charset="-127"/>
              <a:ea typeface="KoPubDotum Bold" pitchFamily="2" charset="-127"/>
            </a:endParaRP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1B872EB7-73DE-723D-0B7F-3FF6CEA34D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915243"/>
              </p:ext>
            </p:extLst>
          </p:nvPr>
        </p:nvGraphicFramePr>
        <p:xfrm>
          <a:off x="247650" y="3794160"/>
          <a:ext cx="11651908" cy="13041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12977">
                  <a:extLst>
                    <a:ext uri="{9D8B030D-6E8A-4147-A177-3AD203B41FA5}">
                      <a16:colId xmlns:a16="http://schemas.microsoft.com/office/drawing/2014/main" val="85204205"/>
                    </a:ext>
                  </a:extLst>
                </a:gridCol>
                <a:gridCol w="2912977">
                  <a:extLst>
                    <a:ext uri="{9D8B030D-6E8A-4147-A177-3AD203B41FA5}">
                      <a16:colId xmlns:a16="http://schemas.microsoft.com/office/drawing/2014/main" val="124748373"/>
                    </a:ext>
                  </a:extLst>
                </a:gridCol>
                <a:gridCol w="2912977">
                  <a:extLst>
                    <a:ext uri="{9D8B030D-6E8A-4147-A177-3AD203B41FA5}">
                      <a16:colId xmlns:a16="http://schemas.microsoft.com/office/drawing/2014/main" val="3471238095"/>
                    </a:ext>
                  </a:extLst>
                </a:gridCol>
                <a:gridCol w="2912977">
                  <a:extLst>
                    <a:ext uri="{9D8B030D-6E8A-4147-A177-3AD203B41FA5}">
                      <a16:colId xmlns:a16="http://schemas.microsoft.com/office/drawing/2014/main" val="1333275796"/>
                    </a:ext>
                  </a:extLst>
                </a:gridCol>
              </a:tblGrid>
              <a:tr h="478395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i="0">
                          <a:latin typeface="KoPubDotum Medium" pitchFamily="2" charset="-127"/>
                          <a:ea typeface="KoPubDotum Medium" pitchFamily="2" charset="-127"/>
                        </a:rPr>
                        <a:t>BasicNet</a:t>
                      </a:r>
                      <a:endParaRPr lang="ko-Kore-KR" altLang="en-US" b="0" i="0">
                        <a:latin typeface="KoPubDotum Medium" pitchFamily="2" charset="-127"/>
                        <a:ea typeface="KoPubDotum Medium" pitchFamily="2" charset="-127"/>
                      </a:endParaRPr>
                    </a:p>
                  </a:txBody>
                  <a:tcPr anchor="ctr">
                    <a:solidFill>
                      <a:srgbClr val="0F0E7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i="0">
                          <a:latin typeface="KoPubDotum Medium" pitchFamily="2" charset="-127"/>
                          <a:ea typeface="KoPubDotum Medium" pitchFamily="2" charset="-127"/>
                        </a:rPr>
                        <a:t>AddOneLayerNet</a:t>
                      </a:r>
                      <a:endParaRPr lang="ko-Kore-KR" altLang="en-US" b="0" i="0">
                        <a:latin typeface="KoPubDotum Medium" pitchFamily="2" charset="-127"/>
                        <a:ea typeface="KoPubDotum Medium" pitchFamily="2" charset="-127"/>
                      </a:endParaRPr>
                    </a:p>
                  </a:txBody>
                  <a:tcPr anchor="ctr">
                    <a:solidFill>
                      <a:srgbClr val="0F0E7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i="0">
                          <a:latin typeface="KoPubDotum Medium" pitchFamily="2" charset="-127"/>
                          <a:ea typeface="KoPubDotum Medium" pitchFamily="2" charset="-127"/>
                        </a:rPr>
                        <a:t>AddTwoLayerNet</a:t>
                      </a:r>
                      <a:endParaRPr lang="ko-Kore-KR" altLang="en-US" b="0" i="0">
                        <a:latin typeface="KoPubDotum Medium" pitchFamily="2" charset="-127"/>
                        <a:ea typeface="KoPubDotum Medium" pitchFamily="2" charset="-127"/>
                      </a:endParaRPr>
                    </a:p>
                  </a:txBody>
                  <a:tcPr anchor="ctr">
                    <a:solidFill>
                      <a:srgbClr val="0F0E7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i="0">
                          <a:latin typeface="KoPubDotum Medium" pitchFamily="2" charset="-127"/>
                          <a:ea typeface="KoPubDotum Medium" pitchFamily="2" charset="-127"/>
                        </a:rPr>
                        <a:t>AddThreeLayerNet</a:t>
                      </a:r>
                      <a:endParaRPr lang="ko-Kore-KR" altLang="en-US" b="0" i="0">
                        <a:latin typeface="KoPubDotum Medium" pitchFamily="2" charset="-127"/>
                        <a:ea typeface="KoPubDotum Medium" pitchFamily="2" charset="-127"/>
                      </a:endParaRPr>
                    </a:p>
                  </a:txBody>
                  <a:tcPr anchor="ctr">
                    <a:solidFill>
                      <a:srgbClr val="0F0E7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4831951"/>
                  </a:ext>
                </a:extLst>
              </a:tr>
              <a:tr h="825723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/>
                        <a:t>Conv1 / Conv2</a:t>
                      </a:r>
                      <a:endParaRPr lang="ko-Kore-KR" altLang="en-US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/>
                        <a:t>Conv1 / Conv2 / Conv3</a:t>
                      </a:r>
                      <a:endParaRPr lang="ko-Kore-KR" altLang="en-US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/>
                        <a:t>Conv1 / Conv2 / Conv3 / Conv4</a:t>
                      </a:r>
                      <a:endParaRPr lang="ko-Kore-KR" altLang="en-US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/>
                        <a:t>Conv1 / Conv2 / Conv3 / Conv4 / Conv5</a:t>
                      </a:r>
                      <a:endParaRPr lang="ko-Kore-KR" altLang="en-US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3642589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30AA9F11-7D17-3CC3-C410-C301F37294B9}"/>
              </a:ext>
            </a:extLst>
          </p:cNvPr>
          <p:cNvSpPr txBox="1"/>
          <p:nvPr/>
        </p:nvSpPr>
        <p:spPr>
          <a:xfrm>
            <a:off x="247650" y="3129378"/>
            <a:ext cx="2724119" cy="523220"/>
          </a:xfrm>
          <a:prstGeom prst="rect">
            <a:avLst/>
          </a:prstGeom>
          <a:solidFill>
            <a:srgbClr val="0F0F70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KoPubDotum Medium" pitchFamily="2" charset="-127"/>
                <a:ea typeface="KoPubDotum Medium" pitchFamily="2" charset="-127"/>
                <a:cs typeface="Helvetica Neue Medium" panose="02000503000000020004" pitchFamily="2" charset="0"/>
              </a:rPr>
              <a:t>Experiment</a:t>
            </a:r>
            <a:endParaRPr lang="ko-KR" altLang="en-US" sz="2000" dirty="0">
              <a:solidFill>
                <a:schemeClr val="bg1"/>
              </a:solidFill>
              <a:latin typeface="KoPubDotum Medium" pitchFamily="2" charset="-127"/>
              <a:ea typeface="KoPubDotum Medium" pitchFamily="2" charset="-127"/>
              <a:cs typeface="Helvetica Neue Medium" panose="02000503000000020004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1940B9-CB65-C718-122B-9BBB95F212AA}"/>
              </a:ext>
            </a:extLst>
          </p:cNvPr>
          <p:cNvSpPr txBox="1"/>
          <p:nvPr/>
        </p:nvSpPr>
        <p:spPr>
          <a:xfrm>
            <a:off x="247650" y="5348663"/>
            <a:ext cx="11696700" cy="6653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600" dirty="0">
                <a:solidFill>
                  <a:srgbClr val="0F0E70"/>
                </a:solidFill>
                <a:latin typeface="KoPubDotum Light" pitchFamily="2" charset="-127"/>
                <a:ea typeface="KoPubDotum Light" pitchFamily="2" charset="-127"/>
              </a:rPr>
              <a:t>(in_channels, out_channels, kernel_size)</a:t>
            </a:r>
            <a:br>
              <a:rPr lang="en-US" altLang="ko-KR" sz="1600" dirty="0">
                <a:solidFill>
                  <a:srgbClr val="0F0E70"/>
                </a:solidFill>
                <a:latin typeface="KoPubDotum Light" pitchFamily="2" charset="-127"/>
                <a:ea typeface="KoPubDotum Light" pitchFamily="2" charset="-127"/>
              </a:rPr>
            </a:br>
            <a:r>
              <a:rPr lang="en-US" altLang="ko-KR" sz="1600" dirty="0">
                <a:solidFill>
                  <a:srgbClr val="0F0E70"/>
                </a:solidFill>
                <a:latin typeface="KoPubDotum Light" pitchFamily="2" charset="-127"/>
                <a:ea typeface="KoPubDotum Light" pitchFamily="2" charset="-127"/>
              </a:rPr>
              <a:t>Conv1: (3, 6, 3) | Conv2: (6, 16, 3) | Conv3: (16, 32, 3) | Conv4: (32, 64, 3) | Conv5: (64, 128, 3)</a:t>
            </a:r>
            <a:endParaRPr lang="ko-KR" altLang="en-US" sz="1600" dirty="0">
              <a:solidFill>
                <a:srgbClr val="0F0E70"/>
              </a:solidFill>
              <a:latin typeface="KoPubDotum Light" pitchFamily="2" charset="-127"/>
              <a:ea typeface="KoPubDotum Light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576484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7D7E204-4829-D54B-DE88-1B36C93D9E63}"/>
              </a:ext>
            </a:extLst>
          </p:cNvPr>
          <p:cNvSpPr/>
          <p:nvPr/>
        </p:nvSpPr>
        <p:spPr>
          <a:xfrm>
            <a:off x="0" y="6151418"/>
            <a:ext cx="12192000" cy="706582"/>
          </a:xfrm>
          <a:prstGeom prst="rect">
            <a:avLst/>
          </a:prstGeom>
          <a:solidFill>
            <a:srgbClr val="0F0F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75ED9685-C98D-24E2-79C9-09004C390A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316" y="6288798"/>
            <a:ext cx="3419651" cy="43182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3F7BAD3-B050-1315-832C-53881F6BA472}"/>
              </a:ext>
            </a:extLst>
          </p:cNvPr>
          <p:cNvSpPr txBox="1"/>
          <p:nvPr/>
        </p:nvSpPr>
        <p:spPr>
          <a:xfrm>
            <a:off x="247650" y="247650"/>
            <a:ext cx="6422091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dirty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CNN – Number of Layers </a:t>
            </a:r>
            <a:endParaRPr lang="ko-KR" altLang="en-US" sz="3200" dirty="0">
              <a:latin typeface="Helvetica Neue Medium" panose="02000503000000020004" pitchFamily="2" charset="0"/>
              <a:ea typeface="KoPubDotum Bold" pitchFamily="2" charset="-127"/>
              <a:cs typeface="Helvetica Neue Medium" panose="02000503000000020004" pitchFamily="2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907A29F-0AAD-81C8-FD23-0BE6C0435D39}"/>
              </a:ext>
            </a:extLst>
          </p:cNvPr>
          <p:cNvSpPr/>
          <p:nvPr/>
        </p:nvSpPr>
        <p:spPr>
          <a:xfrm>
            <a:off x="0" y="0"/>
            <a:ext cx="247650" cy="247650"/>
          </a:xfrm>
          <a:prstGeom prst="rect">
            <a:avLst/>
          </a:prstGeom>
          <a:solidFill>
            <a:srgbClr val="0F0F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Dotum Medium" pitchFamily="2" charset="-127"/>
              <a:ea typeface="KoPubDotum Medium" pitchFamily="2" charset="-127"/>
            </a:endParaRP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1B872EB7-73DE-723D-0B7F-3FF6CEA34D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6720284"/>
              </p:ext>
            </p:extLst>
          </p:nvPr>
        </p:nvGraphicFramePr>
        <p:xfrm>
          <a:off x="247650" y="4499277"/>
          <a:ext cx="11651908" cy="13041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12977">
                  <a:extLst>
                    <a:ext uri="{9D8B030D-6E8A-4147-A177-3AD203B41FA5}">
                      <a16:colId xmlns:a16="http://schemas.microsoft.com/office/drawing/2014/main" val="85204205"/>
                    </a:ext>
                  </a:extLst>
                </a:gridCol>
                <a:gridCol w="2912977">
                  <a:extLst>
                    <a:ext uri="{9D8B030D-6E8A-4147-A177-3AD203B41FA5}">
                      <a16:colId xmlns:a16="http://schemas.microsoft.com/office/drawing/2014/main" val="124748373"/>
                    </a:ext>
                  </a:extLst>
                </a:gridCol>
                <a:gridCol w="2912977">
                  <a:extLst>
                    <a:ext uri="{9D8B030D-6E8A-4147-A177-3AD203B41FA5}">
                      <a16:colId xmlns:a16="http://schemas.microsoft.com/office/drawing/2014/main" val="3471238095"/>
                    </a:ext>
                  </a:extLst>
                </a:gridCol>
                <a:gridCol w="2912977">
                  <a:extLst>
                    <a:ext uri="{9D8B030D-6E8A-4147-A177-3AD203B41FA5}">
                      <a16:colId xmlns:a16="http://schemas.microsoft.com/office/drawing/2014/main" val="1333275796"/>
                    </a:ext>
                  </a:extLst>
                </a:gridCol>
              </a:tblGrid>
              <a:tr h="478395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i="0">
                          <a:latin typeface="KoPubDotum Medium" pitchFamily="2" charset="-127"/>
                          <a:ea typeface="KoPubDotum Medium" pitchFamily="2" charset="-127"/>
                        </a:rPr>
                        <a:t>BasicNet</a:t>
                      </a:r>
                      <a:endParaRPr lang="ko-Kore-KR" altLang="en-US" b="0" i="0">
                        <a:latin typeface="KoPubDotum Medium" pitchFamily="2" charset="-127"/>
                        <a:ea typeface="KoPubDotum Medium" pitchFamily="2" charset="-127"/>
                      </a:endParaRPr>
                    </a:p>
                  </a:txBody>
                  <a:tcPr anchor="ctr">
                    <a:solidFill>
                      <a:srgbClr val="0F0E7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i="0">
                          <a:latin typeface="KoPubDotum Medium" pitchFamily="2" charset="-127"/>
                          <a:ea typeface="KoPubDotum Medium" pitchFamily="2" charset="-127"/>
                        </a:rPr>
                        <a:t>AddOneLayerNet</a:t>
                      </a:r>
                      <a:endParaRPr lang="ko-Kore-KR" altLang="en-US" b="0" i="0">
                        <a:latin typeface="KoPubDotum Medium" pitchFamily="2" charset="-127"/>
                        <a:ea typeface="KoPubDotum Medium" pitchFamily="2" charset="-127"/>
                      </a:endParaRPr>
                    </a:p>
                  </a:txBody>
                  <a:tcPr anchor="ctr">
                    <a:solidFill>
                      <a:srgbClr val="0F0E7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i="0">
                          <a:latin typeface="KoPubDotum Medium" pitchFamily="2" charset="-127"/>
                          <a:ea typeface="KoPubDotum Medium" pitchFamily="2" charset="-127"/>
                        </a:rPr>
                        <a:t>AddTwoLayerNet</a:t>
                      </a:r>
                      <a:endParaRPr lang="ko-Kore-KR" altLang="en-US" b="0" i="0">
                        <a:latin typeface="KoPubDotum Medium" pitchFamily="2" charset="-127"/>
                        <a:ea typeface="KoPubDotum Medium" pitchFamily="2" charset="-127"/>
                      </a:endParaRPr>
                    </a:p>
                  </a:txBody>
                  <a:tcPr anchor="ctr">
                    <a:solidFill>
                      <a:srgbClr val="0F0E7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i="0">
                          <a:latin typeface="KoPubDotum Medium" pitchFamily="2" charset="-127"/>
                          <a:ea typeface="KoPubDotum Medium" pitchFamily="2" charset="-127"/>
                        </a:rPr>
                        <a:t>AddThreeLayerNet</a:t>
                      </a:r>
                      <a:endParaRPr lang="ko-Kore-KR" altLang="en-US" b="0" i="0">
                        <a:latin typeface="KoPubDotum Medium" pitchFamily="2" charset="-127"/>
                        <a:ea typeface="KoPubDotum Medium" pitchFamily="2" charset="-127"/>
                      </a:endParaRPr>
                    </a:p>
                  </a:txBody>
                  <a:tcPr anchor="ctr">
                    <a:solidFill>
                      <a:srgbClr val="0F0E7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4831951"/>
                  </a:ext>
                </a:extLst>
              </a:tr>
              <a:tr h="825723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/>
                        <a:t>60%</a:t>
                      </a:r>
                      <a:endParaRPr lang="ko-Kore-KR" altLang="en-US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/>
                        <a:t>64%</a:t>
                      </a:r>
                      <a:endParaRPr lang="ko-Kore-KR" altLang="en-US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/>
                        <a:t>66%</a:t>
                      </a:r>
                      <a:endParaRPr lang="ko-Kore-KR" altLang="en-US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>
                          <a:solidFill>
                            <a:schemeClr val="accent2"/>
                          </a:solidFill>
                        </a:rPr>
                        <a:t>62%</a:t>
                      </a:r>
                      <a:endParaRPr lang="ko-Kore-KR" altLang="en-US">
                        <a:solidFill>
                          <a:schemeClr val="accent2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3642589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30AA9F11-7D17-3CC3-C410-C301F37294B9}"/>
              </a:ext>
            </a:extLst>
          </p:cNvPr>
          <p:cNvSpPr txBox="1"/>
          <p:nvPr/>
        </p:nvSpPr>
        <p:spPr>
          <a:xfrm>
            <a:off x="247650" y="3831565"/>
            <a:ext cx="2724119" cy="523220"/>
          </a:xfrm>
          <a:prstGeom prst="rect">
            <a:avLst/>
          </a:prstGeom>
          <a:solidFill>
            <a:srgbClr val="0F0F70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KoPubDotum Medium" pitchFamily="2" charset="-127"/>
                <a:ea typeface="KoPubDotum Medium" pitchFamily="2" charset="-127"/>
                <a:cs typeface="Helvetica Neue Medium" panose="02000503000000020004" pitchFamily="2" charset="0"/>
              </a:rPr>
              <a:t>Results</a:t>
            </a:r>
            <a:endParaRPr lang="ko-KR" altLang="en-US" sz="2000" dirty="0">
              <a:solidFill>
                <a:schemeClr val="bg1"/>
              </a:solidFill>
              <a:latin typeface="KoPubDotum Medium" pitchFamily="2" charset="-127"/>
              <a:ea typeface="KoPubDotum Medium" pitchFamily="2" charset="-127"/>
              <a:cs typeface="Helvetica Neue Medium" panose="02000503000000020004" pitchFamily="2" charset="0"/>
            </a:endParaRPr>
          </a:p>
        </p:txBody>
      </p:sp>
      <p:pic>
        <p:nvPicPr>
          <p:cNvPr id="15" name="Picture 8">
            <a:extLst>
              <a:ext uri="{FF2B5EF4-FFF2-40B4-BE49-F238E27FC236}">
                <a16:creationId xmlns:a16="http://schemas.microsoft.com/office/drawing/2014/main" id="{F8E9CDD3-2D4E-C096-3311-75F9D2E4D4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650" y="1835661"/>
            <a:ext cx="7861300" cy="176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1BCD2EC-58CF-108B-6944-8FAAB3B9CBC5}"/>
              </a:ext>
            </a:extLst>
          </p:cNvPr>
          <p:cNvSpPr txBox="1"/>
          <p:nvPr/>
        </p:nvSpPr>
        <p:spPr>
          <a:xfrm>
            <a:off x="247649" y="1182229"/>
            <a:ext cx="10425606" cy="523220"/>
          </a:xfrm>
          <a:prstGeom prst="rect">
            <a:avLst/>
          </a:prstGeom>
          <a:solidFill>
            <a:srgbClr val="0F0F70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KoPubDotum Medium" pitchFamily="2" charset="-127"/>
                <a:ea typeface="KoPubDotum Medium" pitchFamily="2" charset="-127"/>
                <a:cs typeface="Helvetica Neue Medium" panose="02000503000000020004" pitchFamily="2" charset="0"/>
              </a:rPr>
              <a:t>Estimate Best Performance Network (AddThreeLayerNet)</a:t>
            </a:r>
            <a:endParaRPr lang="ko-KR" altLang="en-US" sz="2000" dirty="0">
              <a:solidFill>
                <a:schemeClr val="bg1"/>
              </a:solidFill>
              <a:latin typeface="KoPubDotum Medium" pitchFamily="2" charset="-127"/>
              <a:ea typeface="KoPubDotum Medium" pitchFamily="2" charset="-127"/>
              <a:cs typeface="Helvetica Neue Medium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11592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7D7E204-4829-D54B-DE88-1B36C93D9E63}"/>
              </a:ext>
            </a:extLst>
          </p:cNvPr>
          <p:cNvSpPr/>
          <p:nvPr/>
        </p:nvSpPr>
        <p:spPr>
          <a:xfrm>
            <a:off x="0" y="6151418"/>
            <a:ext cx="12192000" cy="706582"/>
          </a:xfrm>
          <a:prstGeom prst="rect">
            <a:avLst/>
          </a:prstGeom>
          <a:solidFill>
            <a:srgbClr val="0F0F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75ED9685-C98D-24E2-79C9-09004C390A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316" y="6288798"/>
            <a:ext cx="3419651" cy="43182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3F7BAD3-B050-1315-832C-53881F6BA472}"/>
              </a:ext>
            </a:extLst>
          </p:cNvPr>
          <p:cNvSpPr txBox="1"/>
          <p:nvPr/>
        </p:nvSpPr>
        <p:spPr>
          <a:xfrm>
            <a:off x="247650" y="247650"/>
            <a:ext cx="6422091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dirty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CNN – Number of Layers </a:t>
            </a:r>
            <a:endParaRPr lang="ko-KR" altLang="en-US" sz="3200" dirty="0">
              <a:latin typeface="Helvetica Neue Medium" panose="02000503000000020004" pitchFamily="2" charset="0"/>
              <a:ea typeface="KoPubDotum Bold" pitchFamily="2" charset="-127"/>
              <a:cs typeface="Helvetica Neue Medium" panose="02000503000000020004" pitchFamily="2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907A29F-0AAD-81C8-FD23-0BE6C0435D39}"/>
              </a:ext>
            </a:extLst>
          </p:cNvPr>
          <p:cNvSpPr/>
          <p:nvPr/>
        </p:nvSpPr>
        <p:spPr>
          <a:xfrm>
            <a:off x="0" y="0"/>
            <a:ext cx="247650" cy="247650"/>
          </a:xfrm>
          <a:prstGeom prst="rect">
            <a:avLst/>
          </a:prstGeom>
          <a:solidFill>
            <a:srgbClr val="0F0F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AA9F11-7D17-3CC3-C410-C301F37294B9}"/>
              </a:ext>
            </a:extLst>
          </p:cNvPr>
          <p:cNvSpPr txBox="1"/>
          <p:nvPr/>
        </p:nvSpPr>
        <p:spPr>
          <a:xfrm>
            <a:off x="247650" y="1448509"/>
            <a:ext cx="2724119" cy="523220"/>
          </a:xfrm>
          <a:prstGeom prst="rect">
            <a:avLst/>
          </a:prstGeom>
          <a:solidFill>
            <a:srgbClr val="0F0F70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KoPubDotum Medium" pitchFamily="2" charset="-127"/>
                <a:ea typeface="KoPubDotum Medium" pitchFamily="2" charset="-127"/>
                <a:cs typeface="Helvetica Neue Medium" panose="02000503000000020004" pitchFamily="2" charset="0"/>
              </a:rPr>
              <a:t>Results</a:t>
            </a:r>
            <a:endParaRPr lang="ko-KR" altLang="en-US" sz="2000" dirty="0">
              <a:solidFill>
                <a:schemeClr val="bg1"/>
              </a:solidFill>
              <a:latin typeface="KoPubDotum Medium" pitchFamily="2" charset="-127"/>
              <a:ea typeface="KoPubDotum Medium" pitchFamily="2" charset="-127"/>
              <a:cs typeface="Helvetica Neue Medium" panose="02000503000000020004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F8DC2FC-A439-A184-73A2-20A8382505CC}"/>
              </a:ext>
            </a:extLst>
          </p:cNvPr>
          <p:cNvSpPr txBox="1"/>
          <p:nvPr/>
        </p:nvSpPr>
        <p:spPr>
          <a:xfrm>
            <a:off x="467316" y="2109109"/>
            <a:ext cx="8479460" cy="508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2400" dirty="0">
                <a:solidFill>
                  <a:srgbClr val="0F0E70"/>
                </a:solidFill>
                <a:latin typeface="KoPubDotum Light" pitchFamily="2" charset="-127"/>
                <a:ea typeface="KoPubDotum Light" pitchFamily="2" charset="-127"/>
              </a:rPr>
              <a:t>Not necessarily a lot of layers have a good performance</a:t>
            </a:r>
            <a:endParaRPr lang="ko-KR" altLang="en-US" sz="2400" dirty="0">
              <a:solidFill>
                <a:srgbClr val="0F0E70"/>
              </a:solidFill>
              <a:latin typeface="KoPubDotum Light" pitchFamily="2" charset="-127"/>
              <a:ea typeface="KoPubDotum Light" pitchFamily="2" charset="-127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37432E39-6295-C98C-CB00-850D281CAC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316" y="3407219"/>
            <a:ext cx="6553200" cy="191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3278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7D7E204-4829-D54B-DE88-1B36C93D9E63}"/>
              </a:ext>
            </a:extLst>
          </p:cNvPr>
          <p:cNvSpPr/>
          <p:nvPr/>
        </p:nvSpPr>
        <p:spPr>
          <a:xfrm>
            <a:off x="0" y="6151418"/>
            <a:ext cx="12192000" cy="706582"/>
          </a:xfrm>
          <a:prstGeom prst="rect">
            <a:avLst/>
          </a:prstGeom>
          <a:solidFill>
            <a:srgbClr val="0F0F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75ED9685-C98D-24E2-79C9-09004C390A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316" y="6288798"/>
            <a:ext cx="3419651" cy="43182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3F7BAD3-B050-1315-832C-53881F6BA472}"/>
              </a:ext>
            </a:extLst>
          </p:cNvPr>
          <p:cNvSpPr txBox="1"/>
          <p:nvPr/>
        </p:nvSpPr>
        <p:spPr>
          <a:xfrm>
            <a:off x="247650" y="247650"/>
            <a:ext cx="6422091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dirty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CNN – Dropout</a:t>
            </a:r>
            <a:endParaRPr lang="ko-KR" altLang="en-US" sz="3200" dirty="0">
              <a:latin typeface="Helvetica Neue Medium" panose="02000503000000020004" pitchFamily="2" charset="0"/>
              <a:ea typeface="KoPubDotum Bold" pitchFamily="2" charset="-127"/>
              <a:cs typeface="Helvetica Neue Medium" panose="02000503000000020004" pitchFamily="2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907A29F-0AAD-81C8-FD23-0BE6C0435D39}"/>
              </a:ext>
            </a:extLst>
          </p:cNvPr>
          <p:cNvSpPr/>
          <p:nvPr/>
        </p:nvSpPr>
        <p:spPr>
          <a:xfrm>
            <a:off x="0" y="0"/>
            <a:ext cx="247650" cy="247650"/>
          </a:xfrm>
          <a:prstGeom prst="rect">
            <a:avLst/>
          </a:prstGeom>
          <a:solidFill>
            <a:srgbClr val="0F0F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Dotum Medium" pitchFamily="2" charset="-127"/>
              <a:ea typeface="KoPubDotum Medium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F9E0DBA-762B-FFDA-C30F-4BCF5AC1BAE0}"/>
              </a:ext>
            </a:extLst>
          </p:cNvPr>
          <p:cNvSpPr txBox="1"/>
          <p:nvPr/>
        </p:nvSpPr>
        <p:spPr>
          <a:xfrm>
            <a:off x="247650" y="1448509"/>
            <a:ext cx="2724119" cy="523220"/>
          </a:xfrm>
          <a:prstGeom prst="rect">
            <a:avLst/>
          </a:prstGeom>
          <a:solidFill>
            <a:srgbClr val="0F0F70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KoPubDotum Medium" pitchFamily="2" charset="-127"/>
                <a:ea typeface="KoPubDotum Medium" pitchFamily="2" charset="-127"/>
                <a:cs typeface="Helvetica Neue Medium" panose="02000503000000020004" pitchFamily="2" charset="0"/>
              </a:rPr>
              <a:t>Hypothesis</a:t>
            </a:r>
            <a:endParaRPr lang="ko-KR" altLang="en-US" sz="2000" dirty="0">
              <a:solidFill>
                <a:schemeClr val="bg1"/>
              </a:solidFill>
              <a:latin typeface="KoPubDotum Medium" pitchFamily="2" charset="-127"/>
              <a:ea typeface="KoPubDotum Medium" pitchFamily="2" charset="-127"/>
              <a:cs typeface="Helvetica Neue Medium" panose="02000503000000020004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A52F49-A34D-E51E-2556-E6044E61FB09}"/>
              </a:ext>
            </a:extLst>
          </p:cNvPr>
          <p:cNvSpPr txBox="1"/>
          <p:nvPr/>
        </p:nvSpPr>
        <p:spPr>
          <a:xfrm>
            <a:off x="467316" y="2109109"/>
            <a:ext cx="8479460" cy="9518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2400" b="1" dirty="0">
                <a:solidFill>
                  <a:srgbClr val="0F0E70"/>
                </a:solidFill>
                <a:latin typeface="KoPubDotum Bold" pitchFamily="2" charset="-127"/>
                <a:ea typeface="KoPubDotum Bold" pitchFamily="2" charset="-127"/>
              </a:rPr>
              <a:t>Dropout</a:t>
            </a:r>
            <a:r>
              <a:rPr lang="en-US" altLang="ko-KR" sz="2400" dirty="0">
                <a:solidFill>
                  <a:srgbClr val="0F0E70"/>
                </a:solidFill>
                <a:latin typeface="KoPubDotum Light" pitchFamily="2" charset="-127"/>
                <a:ea typeface="KoPubDotum Light" pitchFamily="2" charset="-127"/>
              </a:rPr>
              <a:t> will help </a:t>
            </a:r>
            <a:r>
              <a:rPr lang="en-US" altLang="ko-KR" sz="2400" b="1" dirty="0">
                <a:solidFill>
                  <a:srgbClr val="0F0E70"/>
                </a:solidFill>
                <a:latin typeface="KoPubDotum Bold" pitchFamily="2" charset="-127"/>
                <a:ea typeface="KoPubDotum Bold" pitchFamily="2" charset="-127"/>
              </a:rPr>
              <a:t>decrese loss between </a:t>
            </a:r>
            <a:r>
              <a:rPr lang="en-US" altLang="ko-KR" sz="2400" dirty="0">
                <a:solidFill>
                  <a:srgbClr val="0F0E70"/>
                </a:solidFill>
                <a:latin typeface="KoPubDotum Light" pitchFamily="2" charset="-127"/>
                <a:ea typeface="KoPubDotum Light" pitchFamily="2" charset="-127"/>
              </a:rPr>
              <a:t>train and test</a:t>
            </a:r>
          </a:p>
          <a:p>
            <a:pPr>
              <a:lnSpc>
                <a:spcPct val="120000"/>
              </a:lnSpc>
            </a:pPr>
            <a:r>
              <a:rPr lang="en-US" altLang="ko-KR" sz="2400" dirty="0">
                <a:solidFill>
                  <a:srgbClr val="0F0E70"/>
                </a:solidFill>
                <a:latin typeface="KoPubDotum Light" pitchFamily="2" charset="-127"/>
                <a:ea typeface="KoPubDotum Light" pitchFamily="2" charset="-127"/>
              </a:rPr>
              <a:t>&gt; Prevent Overfitting</a:t>
            </a: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1B872EB7-73DE-723D-0B7F-3FF6CEA34D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6862351"/>
              </p:ext>
            </p:extLst>
          </p:nvPr>
        </p:nvGraphicFramePr>
        <p:xfrm>
          <a:off x="247650" y="4105373"/>
          <a:ext cx="5825954" cy="13041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12977">
                  <a:extLst>
                    <a:ext uri="{9D8B030D-6E8A-4147-A177-3AD203B41FA5}">
                      <a16:colId xmlns:a16="http://schemas.microsoft.com/office/drawing/2014/main" val="85204205"/>
                    </a:ext>
                  </a:extLst>
                </a:gridCol>
                <a:gridCol w="2912977">
                  <a:extLst>
                    <a:ext uri="{9D8B030D-6E8A-4147-A177-3AD203B41FA5}">
                      <a16:colId xmlns:a16="http://schemas.microsoft.com/office/drawing/2014/main" val="124748373"/>
                    </a:ext>
                  </a:extLst>
                </a:gridCol>
              </a:tblGrid>
              <a:tr h="478395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i="0">
                          <a:latin typeface="KoPubDotum Medium" pitchFamily="2" charset="-127"/>
                          <a:ea typeface="KoPubDotum Medium" pitchFamily="2" charset="-127"/>
                        </a:rPr>
                        <a:t>NoneDropoutNet</a:t>
                      </a:r>
                      <a:endParaRPr lang="ko-Kore-KR" altLang="en-US" b="0" i="0">
                        <a:latin typeface="KoPubDotum Medium" pitchFamily="2" charset="-127"/>
                        <a:ea typeface="KoPubDotum Medium" pitchFamily="2" charset="-127"/>
                      </a:endParaRPr>
                    </a:p>
                  </a:txBody>
                  <a:tcPr anchor="ctr">
                    <a:solidFill>
                      <a:srgbClr val="0F0E7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i="0">
                          <a:latin typeface="KoPubDotum Medium" pitchFamily="2" charset="-127"/>
                          <a:ea typeface="KoPubDotum Medium" pitchFamily="2" charset="-127"/>
                        </a:rPr>
                        <a:t>AddDropoutNet</a:t>
                      </a:r>
                      <a:endParaRPr lang="ko-Kore-KR" altLang="en-US" b="0" i="0">
                        <a:latin typeface="KoPubDotum Medium" pitchFamily="2" charset="-127"/>
                        <a:ea typeface="KoPubDotum Medium" pitchFamily="2" charset="-127"/>
                      </a:endParaRPr>
                    </a:p>
                  </a:txBody>
                  <a:tcPr anchor="ctr">
                    <a:solidFill>
                      <a:srgbClr val="0F0E7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4831951"/>
                  </a:ext>
                </a:extLst>
              </a:tr>
              <a:tr h="825723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/>
                        <a:t>Same as AddTwoLayerNet </a:t>
                      </a:r>
                      <a:endParaRPr lang="ko-Kore-KR" altLang="en-US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/>
                        <a:t>Add Dropout Layer#4</a:t>
                      </a:r>
                      <a:br>
                        <a:rPr lang="en-US" altLang="ko-Kore-KR"/>
                      </a:br>
                      <a:r>
                        <a:rPr lang="en-US" altLang="ko-Kore-KR"/>
                        <a:t>Dropout (0.5)</a:t>
                      </a:r>
                      <a:endParaRPr lang="ko-Kore-KR" altLang="en-US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3642589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30AA9F11-7D17-3CC3-C410-C301F37294B9}"/>
              </a:ext>
            </a:extLst>
          </p:cNvPr>
          <p:cNvSpPr txBox="1"/>
          <p:nvPr/>
        </p:nvSpPr>
        <p:spPr>
          <a:xfrm>
            <a:off x="247650" y="3440591"/>
            <a:ext cx="2724119" cy="523220"/>
          </a:xfrm>
          <a:prstGeom prst="rect">
            <a:avLst/>
          </a:prstGeom>
          <a:solidFill>
            <a:srgbClr val="0F0F70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KoPubDotum Medium" pitchFamily="2" charset="-127"/>
                <a:ea typeface="KoPubDotum Medium" pitchFamily="2" charset="-127"/>
                <a:cs typeface="Helvetica Neue Medium" panose="02000503000000020004" pitchFamily="2" charset="0"/>
              </a:rPr>
              <a:t>Experiment</a:t>
            </a:r>
            <a:endParaRPr lang="ko-KR" altLang="en-US" sz="2000" dirty="0">
              <a:solidFill>
                <a:schemeClr val="bg1"/>
              </a:solidFill>
              <a:latin typeface="KoPubDotum Medium" pitchFamily="2" charset="-127"/>
              <a:ea typeface="KoPubDotum Medium" pitchFamily="2" charset="-127"/>
              <a:cs typeface="Helvetica Neue Medium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88071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7D7E204-4829-D54B-DE88-1B36C93D9E63}"/>
              </a:ext>
            </a:extLst>
          </p:cNvPr>
          <p:cNvSpPr/>
          <p:nvPr/>
        </p:nvSpPr>
        <p:spPr>
          <a:xfrm>
            <a:off x="0" y="6151418"/>
            <a:ext cx="12192000" cy="706582"/>
          </a:xfrm>
          <a:prstGeom prst="rect">
            <a:avLst/>
          </a:prstGeom>
          <a:solidFill>
            <a:srgbClr val="0F0F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75ED9685-C98D-24E2-79C9-09004C390A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316" y="6288798"/>
            <a:ext cx="3419651" cy="43182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3F7BAD3-B050-1315-832C-53881F6BA472}"/>
              </a:ext>
            </a:extLst>
          </p:cNvPr>
          <p:cNvSpPr txBox="1"/>
          <p:nvPr/>
        </p:nvSpPr>
        <p:spPr>
          <a:xfrm>
            <a:off x="247650" y="247650"/>
            <a:ext cx="6422091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dirty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CNN – Dropout</a:t>
            </a:r>
            <a:endParaRPr lang="ko-KR" altLang="en-US" sz="3200" dirty="0">
              <a:latin typeface="Helvetica Neue Medium" panose="02000503000000020004" pitchFamily="2" charset="0"/>
              <a:ea typeface="KoPubDotum Bold" pitchFamily="2" charset="-127"/>
              <a:cs typeface="Helvetica Neue Medium" panose="02000503000000020004" pitchFamily="2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907A29F-0AAD-81C8-FD23-0BE6C0435D39}"/>
              </a:ext>
            </a:extLst>
          </p:cNvPr>
          <p:cNvSpPr/>
          <p:nvPr/>
        </p:nvSpPr>
        <p:spPr>
          <a:xfrm>
            <a:off x="0" y="0"/>
            <a:ext cx="247650" cy="247650"/>
          </a:xfrm>
          <a:prstGeom prst="rect">
            <a:avLst/>
          </a:prstGeom>
          <a:solidFill>
            <a:srgbClr val="0F0F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Dotum Medium" pitchFamily="2" charset="-127"/>
              <a:ea typeface="KoPubDotum Medium" pitchFamily="2" charset="-127"/>
            </a:endParaRP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1B872EB7-73DE-723D-0B7F-3FF6CEA34D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4100555"/>
              </p:ext>
            </p:extLst>
          </p:nvPr>
        </p:nvGraphicFramePr>
        <p:xfrm>
          <a:off x="247650" y="4499277"/>
          <a:ext cx="5825954" cy="13041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12977">
                  <a:extLst>
                    <a:ext uri="{9D8B030D-6E8A-4147-A177-3AD203B41FA5}">
                      <a16:colId xmlns:a16="http://schemas.microsoft.com/office/drawing/2014/main" val="85204205"/>
                    </a:ext>
                  </a:extLst>
                </a:gridCol>
                <a:gridCol w="2912977">
                  <a:extLst>
                    <a:ext uri="{9D8B030D-6E8A-4147-A177-3AD203B41FA5}">
                      <a16:colId xmlns:a16="http://schemas.microsoft.com/office/drawing/2014/main" val="124748373"/>
                    </a:ext>
                  </a:extLst>
                </a:gridCol>
              </a:tblGrid>
              <a:tr h="478395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i="0">
                          <a:latin typeface="KoPubDotum Medium" pitchFamily="2" charset="-127"/>
                          <a:ea typeface="KoPubDotum Medium" pitchFamily="2" charset="-127"/>
                        </a:rPr>
                        <a:t>NoneDropoutNet</a:t>
                      </a:r>
                      <a:endParaRPr lang="ko-Kore-KR" altLang="en-US" b="0" i="0">
                        <a:latin typeface="KoPubDotum Medium" pitchFamily="2" charset="-127"/>
                        <a:ea typeface="KoPubDotum Medium" pitchFamily="2" charset="-127"/>
                      </a:endParaRPr>
                    </a:p>
                  </a:txBody>
                  <a:tcPr anchor="ctr">
                    <a:solidFill>
                      <a:srgbClr val="0F0E7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i="0">
                          <a:latin typeface="KoPubDotum Medium" pitchFamily="2" charset="-127"/>
                          <a:ea typeface="KoPubDotum Medium" pitchFamily="2" charset="-127"/>
                        </a:rPr>
                        <a:t>AddDropoutNet</a:t>
                      </a:r>
                      <a:endParaRPr lang="ko-Kore-KR" altLang="en-US" b="0" i="0">
                        <a:latin typeface="KoPubDotum Medium" pitchFamily="2" charset="-127"/>
                        <a:ea typeface="KoPubDotum Medium" pitchFamily="2" charset="-127"/>
                      </a:endParaRPr>
                    </a:p>
                  </a:txBody>
                  <a:tcPr anchor="ctr">
                    <a:solidFill>
                      <a:srgbClr val="0F0E7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4831951"/>
                  </a:ext>
                </a:extLst>
              </a:tr>
              <a:tr h="825723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/>
                        <a:t>66%</a:t>
                      </a:r>
                      <a:endParaRPr lang="ko-Kore-KR" altLang="en-US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>
                          <a:solidFill>
                            <a:schemeClr val="accent2"/>
                          </a:solidFill>
                        </a:rPr>
                        <a:t>65%</a:t>
                      </a:r>
                      <a:endParaRPr lang="ko-Kore-KR" altLang="en-US">
                        <a:solidFill>
                          <a:schemeClr val="accent2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3642589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30AA9F11-7D17-3CC3-C410-C301F37294B9}"/>
              </a:ext>
            </a:extLst>
          </p:cNvPr>
          <p:cNvSpPr txBox="1"/>
          <p:nvPr/>
        </p:nvSpPr>
        <p:spPr>
          <a:xfrm>
            <a:off x="247650" y="3831565"/>
            <a:ext cx="2724119" cy="523220"/>
          </a:xfrm>
          <a:prstGeom prst="rect">
            <a:avLst/>
          </a:prstGeom>
          <a:solidFill>
            <a:srgbClr val="0F0F70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KoPubDotum Medium" pitchFamily="2" charset="-127"/>
                <a:ea typeface="KoPubDotum Medium" pitchFamily="2" charset="-127"/>
                <a:cs typeface="Helvetica Neue Medium" panose="02000503000000020004" pitchFamily="2" charset="0"/>
              </a:rPr>
              <a:t>Results</a:t>
            </a:r>
            <a:endParaRPr lang="ko-KR" altLang="en-US" sz="2000" dirty="0">
              <a:solidFill>
                <a:schemeClr val="bg1"/>
              </a:solidFill>
              <a:latin typeface="KoPubDotum Medium" pitchFamily="2" charset="-127"/>
              <a:ea typeface="KoPubDotum Medium" pitchFamily="2" charset="-127"/>
              <a:cs typeface="Helvetica Neue Medium" panose="02000503000000020004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1BCD2EC-58CF-108B-6944-8FAAB3B9CBC5}"/>
              </a:ext>
            </a:extLst>
          </p:cNvPr>
          <p:cNvSpPr txBox="1"/>
          <p:nvPr/>
        </p:nvSpPr>
        <p:spPr>
          <a:xfrm>
            <a:off x="247649" y="1182229"/>
            <a:ext cx="10425606" cy="523220"/>
          </a:xfrm>
          <a:prstGeom prst="rect">
            <a:avLst/>
          </a:prstGeom>
          <a:solidFill>
            <a:srgbClr val="0F0F70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KoPubDotum Medium" pitchFamily="2" charset="-127"/>
                <a:ea typeface="KoPubDotum Medium" pitchFamily="2" charset="-127"/>
                <a:cs typeface="Helvetica Neue Medium" panose="02000503000000020004" pitchFamily="2" charset="0"/>
              </a:rPr>
              <a:t>Estimate Best Performance Network (AddDropoutNet)</a:t>
            </a:r>
            <a:endParaRPr lang="ko-KR" altLang="en-US" sz="2000" dirty="0">
              <a:solidFill>
                <a:schemeClr val="bg1"/>
              </a:solidFill>
              <a:latin typeface="KoPubDotum Medium" pitchFamily="2" charset="-127"/>
              <a:ea typeface="KoPubDotum Medium" pitchFamily="2" charset="-127"/>
              <a:cs typeface="Helvetica Neue Medium" panose="02000503000000020004" pitchFamily="2" charset="0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3DFB137D-FB22-19E0-1581-DC10D12054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649" y="1842747"/>
            <a:ext cx="6616700" cy="179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64024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279</TotalTime>
  <Words>438</Words>
  <Application>Microsoft Office PowerPoint</Application>
  <PresentationFormat>와이드스크린</PresentationFormat>
  <Paragraphs>147</Paragraphs>
  <Slides>25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5" baseType="lpstr">
      <vt:lpstr>KoPubDotum Medium</vt:lpstr>
      <vt:lpstr>Calibri</vt:lpstr>
      <vt:lpstr>KoPubDotum Bold</vt:lpstr>
      <vt:lpstr>HELVETICA NEUE MEDIUM</vt:lpstr>
      <vt:lpstr>HELVETICA NEUE MEDIUM</vt:lpstr>
      <vt:lpstr>Calibri Light</vt:lpstr>
      <vt:lpstr>Bahnschrift SemiBold</vt:lpstr>
      <vt:lpstr>KOPUBDOTUM LIGHT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이시현</dc:creator>
  <cp:lastModifiedBy>송현섭</cp:lastModifiedBy>
  <cp:revision>7</cp:revision>
  <dcterms:created xsi:type="dcterms:W3CDTF">2022-06-03T14:41:58Z</dcterms:created>
  <dcterms:modified xsi:type="dcterms:W3CDTF">2022-06-04T00:55:52Z</dcterms:modified>
</cp:coreProperties>
</file>